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4005" r:id="rId1"/>
  </p:sldMasterIdLst>
  <p:sldIdLst>
    <p:sldId id="256" r:id="rId2"/>
    <p:sldId id="295" r:id="rId3"/>
    <p:sldId id="296" r:id="rId4"/>
    <p:sldId id="297" r:id="rId5"/>
    <p:sldId id="257" r:id="rId6"/>
    <p:sldId id="258" r:id="rId7"/>
    <p:sldId id="259" r:id="rId8"/>
    <p:sldId id="260" r:id="rId9"/>
    <p:sldId id="261" r:id="rId10"/>
    <p:sldId id="262" r:id="rId11"/>
    <p:sldId id="263" r:id="rId12"/>
    <p:sldId id="264" r:id="rId13"/>
    <p:sldId id="265" r:id="rId14"/>
    <p:sldId id="266" r:id="rId15"/>
    <p:sldId id="290" r:id="rId16"/>
    <p:sldId id="267" r:id="rId17"/>
    <p:sldId id="268" r:id="rId18"/>
    <p:sldId id="269" r:id="rId19"/>
    <p:sldId id="270" r:id="rId20"/>
    <p:sldId id="272" r:id="rId21"/>
    <p:sldId id="273" r:id="rId22"/>
    <p:sldId id="274" r:id="rId23"/>
    <p:sldId id="275" r:id="rId24"/>
    <p:sldId id="276" r:id="rId25"/>
    <p:sldId id="278" r:id="rId26"/>
    <p:sldId id="279" r:id="rId27"/>
    <p:sldId id="291" r:id="rId28"/>
    <p:sldId id="281" r:id="rId29"/>
    <p:sldId id="282" r:id="rId30"/>
    <p:sldId id="292" r:id="rId31"/>
    <p:sldId id="283" r:id="rId32"/>
    <p:sldId id="284" r:id="rId33"/>
    <p:sldId id="293" r:id="rId34"/>
    <p:sldId id="285" r:id="rId35"/>
    <p:sldId id="294" r:id="rId36"/>
    <p:sldId id="286" r:id="rId3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中等深淺樣式 2 - 輔色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85BE263C-DBD7-4A20-BB59-AAB30ACAA65A}" styleName="中等深淺樣式 3 - 輔色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0505E3EF-67EA-436B-97B2-0124C06EBD24}" styleName="中等深淺樣式 4 - 輔色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69C7853C-536D-4A76-A0AE-DD22124D55A5}" styleName="佈景主題樣式 1 - 輔色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6" d="100"/>
          <a:sy n="86" d="100"/>
        </p:scale>
        <p:origin x="562"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zh-TW" altLang="en-US"/>
              <a:t>按一下以編輯母片標題樣式</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a:t>按一下以編輯母片子標題樣式</a:t>
            </a:r>
            <a:endParaRPr lang="en-US" dirty="0"/>
          </a:p>
        </p:txBody>
      </p:sp>
      <p:sp>
        <p:nvSpPr>
          <p:cNvPr id="4" name="Date Placeholder 3"/>
          <p:cNvSpPr>
            <a:spLocks noGrp="1"/>
          </p:cNvSpPr>
          <p:nvPr>
            <p:ph type="dt" sz="half" idx="10"/>
          </p:nvPr>
        </p:nvSpPr>
        <p:spPr/>
        <p:txBody>
          <a:bodyPr/>
          <a:lstStyle/>
          <a:p>
            <a:fld id="{4AA7FAAD-291F-40C7-B86B-DCE61C24C7D3}" type="datetimeFigureOut">
              <a:rPr lang="zh-HK" altLang="en-US" smtClean="0"/>
              <a:t>8/9/2019</a:t>
            </a:fld>
            <a:endParaRPr lang="zh-HK" altLang="en-US"/>
          </a:p>
        </p:txBody>
      </p:sp>
      <p:sp>
        <p:nvSpPr>
          <p:cNvPr id="5" name="Footer Placeholder 4"/>
          <p:cNvSpPr>
            <a:spLocks noGrp="1"/>
          </p:cNvSpPr>
          <p:nvPr>
            <p:ph type="ftr" sz="quarter" idx="11"/>
          </p:nvPr>
        </p:nvSpPr>
        <p:spPr/>
        <p:txBody>
          <a:bodyPr/>
          <a:lstStyle/>
          <a:p>
            <a:endParaRPr lang="zh-HK" altLang="en-US"/>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50D72737-BD56-4706-9B87-E1EA8606DD68}" type="slidenum">
              <a:rPr lang="zh-HK" altLang="en-US" smtClean="0"/>
              <a:t>‹#›</a:t>
            </a:fld>
            <a:endParaRPr lang="zh-HK" altLang="en-US"/>
          </a:p>
        </p:txBody>
      </p:sp>
    </p:spTree>
    <p:extLst>
      <p:ext uri="{BB962C8B-B14F-4D97-AF65-F5344CB8AC3E}">
        <p14:creationId xmlns:p14="http://schemas.microsoft.com/office/powerpoint/2010/main" val="10885691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標題與輔助字幕">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zh-TW" altLang="en-US"/>
              <a:t>按一下以編輯母片標題樣式</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Date Placeholder 3"/>
          <p:cNvSpPr>
            <a:spLocks noGrp="1"/>
          </p:cNvSpPr>
          <p:nvPr>
            <p:ph type="dt" sz="half" idx="10"/>
          </p:nvPr>
        </p:nvSpPr>
        <p:spPr/>
        <p:txBody>
          <a:bodyPr/>
          <a:lstStyle/>
          <a:p>
            <a:fld id="{4AA7FAAD-291F-40C7-B86B-DCE61C24C7D3}" type="datetimeFigureOut">
              <a:rPr lang="zh-HK" altLang="en-US" smtClean="0"/>
              <a:t>8/9/2019</a:t>
            </a:fld>
            <a:endParaRPr lang="zh-HK" altLang="en-US"/>
          </a:p>
        </p:txBody>
      </p:sp>
      <p:sp>
        <p:nvSpPr>
          <p:cNvPr id="5" name="Footer Placeholder 4"/>
          <p:cNvSpPr>
            <a:spLocks noGrp="1"/>
          </p:cNvSpPr>
          <p:nvPr>
            <p:ph type="ftr" sz="quarter" idx="11"/>
          </p:nvPr>
        </p:nvSpPr>
        <p:spPr/>
        <p:txBody>
          <a:bodyPr/>
          <a:lstStyle/>
          <a:p>
            <a:endParaRPr lang="zh-HK" alt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50D72737-BD56-4706-9B87-E1EA8606DD68}" type="slidenum">
              <a:rPr lang="zh-HK" altLang="en-US" smtClean="0"/>
              <a:t>‹#›</a:t>
            </a:fld>
            <a:endParaRPr lang="zh-HK" altLang="en-US"/>
          </a:p>
        </p:txBody>
      </p:sp>
    </p:spTree>
    <p:extLst>
      <p:ext uri="{BB962C8B-B14F-4D97-AF65-F5344CB8AC3E}">
        <p14:creationId xmlns:p14="http://schemas.microsoft.com/office/powerpoint/2010/main" val="1723502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引述 (含輔助字幕)">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zh-TW" altLang="en-US"/>
              <a:t>按一下以編輯母片標題樣式</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TW" altLang="en-US"/>
              <a:t>按一下以編輯母片文字樣式</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Date Placeholder 3"/>
          <p:cNvSpPr>
            <a:spLocks noGrp="1"/>
          </p:cNvSpPr>
          <p:nvPr>
            <p:ph type="dt" sz="half" idx="10"/>
          </p:nvPr>
        </p:nvSpPr>
        <p:spPr/>
        <p:txBody>
          <a:bodyPr/>
          <a:lstStyle/>
          <a:p>
            <a:fld id="{4AA7FAAD-291F-40C7-B86B-DCE61C24C7D3}" type="datetimeFigureOut">
              <a:rPr lang="zh-HK" altLang="en-US" smtClean="0"/>
              <a:t>8/9/2019</a:t>
            </a:fld>
            <a:endParaRPr lang="zh-HK" altLang="en-US"/>
          </a:p>
        </p:txBody>
      </p:sp>
      <p:sp>
        <p:nvSpPr>
          <p:cNvPr id="5" name="Footer Placeholder 4"/>
          <p:cNvSpPr>
            <a:spLocks noGrp="1"/>
          </p:cNvSpPr>
          <p:nvPr>
            <p:ph type="ftr" sz="quarter" idx="11"/>
          </p:nvPr>
        </p:nvSpPr>
        <p:spPr/>
        <p:txBody>
          <a:bodyPr/>
          <a:lstStyle/>
          <a:p>
            <a:endParaRPr lang="zh-HK" altLang="en-US"/>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50D72737-BD56-4706-9B87-E1EA8606DD68}" type="slidenum">
              <a:rPr lang="zh-HK" altLang="en-US" smtClean="0"/>
              <a:t>‹#›</a:t>
            </a:fld>
            <a:endParaRPr lang="zh-HK" altLang="en-US"/>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3886648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名片">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zh-TW" altLang="en-US"/>
              <a:t>按一下以編輯母片標題樣式</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zh-TW" altLang="en-US"/>
              <a:t>按一下以編輯母片文字樣式</a:t>
            </a:r>
          </a:p>
        </p:txBody>
      </p:sp>
      <p:sp>
        <p:nvSpPr>
          <p:cNvPr id="5" name="Date Placeholder 4"/>
          <p:cNvSpPr>
            <a:spLocks noGrp="1"/>
          </p:cNvSpPr>
          <p:nvPr>
            <p:ph type="dt" sz="half" idx="10"/>
          </p:nvPr>
        </p:nvSpPr>
        <p:spPr/>
        <p:txBody>
          <a:bodyPr/>
          <a:lstStyle/>
          <a:p>
            <a:fld id="{4AA7FAAD-291F-40C7-B86B-DCE61C24C7D3}" type="datetimeFigureOut">
              <a:rPr lang="zh-HK" altLang="en-US" smtClean="0"/>
              <a:t>8/9/2019</a:t>
            </a:fld>
            <a:endParaRPr lang="zh-HK" altLang="en-US"/>
          </a:p>
        </p:txBody>
      </p:sp>
      <p:sp>
        <p:nvSpPr>
          <p:cNvPr id="6" name="Footer Placeholder 5"/>
          <p:cNvSpPr>
            <a:spLocks noGrp="1"/>
          </p:cNvSpPr>
          <p:nvPr>
            <p:ph type="ftr" sz="quarter" idx="11"/>
          </p:nvPr>
        </p:nvSpPr>
        <p:spPr/>
        <p:txBody>
          <a:bodyPr/>
          <a:lstStyle/>
          <a:p>
            <a:endParaRPr lang="zh-HK" alt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50D72737-BD56-4706-9B87-E1EA8606DD68}" type="slidenum">
              <a:rPr lang="zh-HK" altLang="en-US" smtClean="0"/>
              <a:t>‹#›</a:t>
            </a:fld>
            <a:endParaRPr lang="zh-HK" altLang="en-US"/>
          </a:p>
        </p:txBody>
      </p:sp>
    </p:spTree>
    <p:extLst>
      <p:ext uri="{BB962C8B-B14F-4D97-AF65-F5344CB8AC3E}">
        <p14:creationId xmlns:p14="http://schemas.microsoft.com/office/powerpoint/2010/main" val="15174620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引述名片">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zh-TW" altLang="en-US"/>
              <a:t>按一下以編輯母片標題樣式</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TW" altLang="en-US"/>
              <a:t>按一下以編輯母片文字樣式</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zh-TW" altLang="en-US"/>
              <a:t>按一下以編輯母片文字樣式</a:t>
            </a:r>
          </a:p>
        </p:txBody>
      </p:sp>
      <p:sp>
        <p:nvSpPr>
          <p:cNvPr id="5" name="Date Placeholder 4"/>
          <p:cNvSpPr>
            <a:spLocks noGrp="1"/>
          </p:cNvSpPr>
          <p:nvPr>
            <p:ph type="dt" sz="half" idx="10"/>
          </p:nvPr>
        </p:nvSpPr>
        <p:spPr/>
        <p:txBody>
          <a:bodyPr/>
          <a:lstStyle/>
          <a:p>
            <a:fld id="{4AA7FAAD-291F-40C7-B86B-DCE61C24C7D3}" type="datetimeFigureOut">
              <a:rPr lang="zh-HK" altLang="en-US" smtClean="0"/>
              <a:t>8/9/2019</a:t>
            </a:fld>
            <a:endParaRPr lang="zh-HK" altLang="en-US"/>
          </a:p>
        </p:txBody>
      </p:sp>
      <p:sp>
        <p:nvSpPr>
          <p:cNvPr id="6" name="Footer Placeholder 5"/>
          <p:cNvSpPr>
            <a:spLocks noGrp="1"/>
          </p:cNvSpPr>
          <p:nvPr>
            <p:ph type="ftr" sz="quarter" idx="11"/>
          </p:nvPr>
        </p:nvSpPr>
        <p:spPr/>
        <p:txBody>
          <a:bodyPr/>
          <a:lstStyle/>
          <a:p>
            <a:endParaRPr lang="zh-HK" altLang="en-US"/>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50D72737-BD56-4706-9B87-E1EA8606DD68}" type="slidenum">
              <a:rPr lang="zh-HK" altLang="en-US" smtClean="0"/>
              <a:t>‹#›</a:t>
            </a:fld>
            <a:endParaRPr lang="zh-HK" altLang="en-US"/>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9772830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是非題">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zh-TW" altLang="en-US"/>
              <a:t>按一下以編輯母片標題樣式</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TW" altLang="en-US"/>
              <a:t>按一下以編輯母片文字樣式</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zh-TW" altLang="en-US"/>
              <a:t>按一下以編輯母片文字樣式</a:t>
            </a:r>
          </a:p>
        </p:txBody>
      </p:sp>
      <p:sp>
        <p:nvSpPr>
          <p:cNvPr id="5" name="Date Placeholder 4"/>
          <p:cNvSpPr>
            <a:spLocks noGrp="1"/>
          </p:cNvSpPr>
          <p:nvPr>
            <p:ph type="dt" sz="half" idx="10"/>
          </p:nvPr>
        </p:nvSpPr>
        <p:spPr/>
        <p:txBody>
          <a:bodyPr/>
          <a:lstStyle/>
          <a:p>
            <a:fld id="{4AA7FAAD-291F-40C7-B86B-DCE61C24C7D3}" type="datetimeFigureOut">
              <a:rPr lang="zh-HK" altLang="en-US" smtClean="0"/>
              <a:t>8/9/2019</a:t>
            </a:fld>
            <a:endParaRPr lang="zh-HK" altLang="en-US"/>
          </a:p>
        </p:txBody>
      </p:sp>
      <p:sp>
        <p:nvSpPr>
          <p:cNvPr id="6" name="Footer Placeholder 5"/>
          <p:cNvSpPr>
            <a:spLocks noGrp="1"/>
          </p:cNvSpPr>
          <p:nvPr>
            <p:ph type="ftr" sz="quarter" idx="11"/>
          </p:nvPr>
        </p:nvSpPr>
        <p:spPr/>
        <p:txBody>
          <a:bodyPr/>
          <a:lstStyle/>
          <a:p>
            <a:endParaRPr lang="zh-HK" alt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50D72737-BD56-4706-9B87-E1EA8606DD68}" type="slidenum">
              <a:rPr lang="zh-HK" altLang="en-US" smtClean="0"/>
              <a:t>‹#›</a:t>
            </a:fld>
            <a:endParaRPr lang="zh-HK" altLang="en-US"/>
          </a:p>
        </p:txBody>
      </p:sp>
    </p:spTree>
    <p:extLst>
      <p:ext uri="{BB962C8B-B14F-4D97-AF65-F5344CB8AC3E}">
        <p14:creationId xmlns:p14="http://schemas.microsoft.com/office/powerpoint/2010/main" val="23339357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ancho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4AA7FAAD-291F-40C7-B86B-DCE61C24C7D3}" type="datetimeFigureOut">
              <a:rPr lang="zh-HK" altLang="en-US" smtClean="0"/>
              <a:t>8/9/2019</a:t>
            </a:fld>
            <a:endParaRPr lang="zh-HK" altLang="en-US"/>
          </a:p>
        </p:txBody>
      </p:sp>
      <p:sp>
        <p:nvSpPr>
          <p:cNvPr id="5" name="Footer Placeholder 4"/>
          <p:cNvSpPr>
            <a:spLocks noGrp="1"/>
          </p:cNvSpPr>
          <p:nvPr>
            <p:ph type="ftr" sz="quarter" idx="11"/>
          </p:nvPr>
        </p:nvSpPr>
        <p:spPr/>
        <p:txBody>
          <a:bodyPr/>
          <a:lstStyle/>
          <a:p>
            <a:endParaRPr lang="zh-HK" alt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50D72737-BD56-4706-9B87-E1EA8606DD68}" type="slidenum">
              <a:rPr lang="zh-HK" altLang="en-US" smtClean="0"/>
              <a:t>‹#›</a:t>
            </a:fld>
            <a:endParaRPr lang="zh-HK" altLang="en-US"/>
          </a:p>
        </p:txBody>
      </p:sp>
    </p:spTree>
    <p:extLst>
      <p:ext uri="{BB962C8B-B14F-4D97-AF65-F5344CB8AC3E}">
        <p14:creationId xmlns:p14="http://schemas.microsoft.com/office/powerpoint/2010/main" val="18146339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4AA7FAAD-291F-40C7-B86B-DCE61C24C7D3}" type="datetimeFigureOut">
              <a:rPr lang="zh-HK" altLang="en-US" smtClean="0"/>
              <a:t>8/9/2019</a:t>
            </a:fld>
            <a:endParaRPr lang="zh-HK" altLang="en-US"/>
          </a:p>
        </p:txBody>
      </p:sp>
      <p:sp>
        <p:nvSpPr>
          <p:cNvPr id="5" name="Footer Placeholder 4"/>
          <p:cNvSpPr>
            <a:spLocks noGrp="1"/>
          </p:cNvSpPr>
          <p:nvPr>
            <p:ph type="ftr" sz="quarter" idx="11"/>
          </p:nvPr>
        </p:nvSpPr>
        <p:spPr/>
        <p:txBody>
          <a:bodyPr/>
          <a:lstStyle/>
          <a:p>
            <a:endParaRPr lang="zh-HK" alt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50D72737-BD56-4706-9B87-E1EA8606DD68}" type="slidenum">
              <a:rPr lang="zh-HK" altLang="en-US" smtClean="0"/>
              <a:t>‹#›</a:t>
            </a:fld>
            <a:endParaRPr lang="zh-HK" altLang="en-US"/>
          </a:p>
        </p:txBody>
      </p:sp>
    </p:spTree>
    <p:extLst>
      <p:ext uri="{BB962C8B-B14F-4D97-AF65-F5344CB8AC3E}">
        <p14:creationId xmlns:p14="http://schemas.microsoft.com/office/powerpoint/2010/main" val="11923578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zh-TW" altLang="en-US"/>
              <a:t>按一下以編輯母片標題樣式</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4AA7FAAD-291F-40C7-B86B-DCE61C24C7D3}" type="datetimeFigureOut">
              <a:rPr lang="zh-HK" altLang="en-US" smtClean="0"/>
              <a:t>8/9/2019</a:t>
            </a:fld>
            <a:endParaRPr lang="zh-HK" altLang="en-US"/>
          </a:p>
        </p:txBody>
      </p:sp>
      <p:sp>
        <p:nvSpPr>
          <p:cNvPr id="5" name="Footer Placeholder 4"/>
          <p:cNvSpPr>
            <a:spLocks noGrp="1"/>
          </p:cNvSpPr>
          <p:nvPr>
            <p:ph type="ftr" sz="quarter" idx="11"/>
          </p:nvPr>
        </p:nvSpPr>
        <p:spPr/>
        <p:txBody>
          <a:bodyPr/>
          <a:lstStyle/>
          <a:p>
            <a:endParaRPr lang="zh-HK" alt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50D72737-BD56-4706-9B87-E1EA8606DD68}" type="slidenum">
              <a:rPr lang="zh-HK" altLang="en-US" smtClean="0"/>
              <a:t>‹#›</a:t>
            </a:fld>
            <a:endParaRPr lang="zh-HK" altLang="en-US"/>
          </a:p>
        </p:txBody>
      </p:sp>
    </p:spTree>
    <p:extLst>
      <p:ext uri="{BB962C8B-B14F-4D97-AF65-F5344CB8AC3E}">
        <p14:creationId xmlns:p14="http://schemas.microsoft.com/office/powerpoint/2010/main" val="34842700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zh-TW" altLang="en-US"/>
              <a:t>按一下以編輯母片標題樣式</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Date Placeholder 3"/>
          <p:cNvSpPr>
            <a:spLocks noGrp="1"/>
          </p:cNvSpPr>
          <p:nvPr>
            <p:ph type="dt" sz="half" idx="10"/>
          </p:nvPr>
        </p:nvSpPr>
        <p:spPr/>
        <p:txBody>
          <a:bodyPr/>
          <a:lstStyle/>
          <a:p>
            <a:fld id="{4AA7FAAD-291F-40C7-B86B-DCE61C24C7D3}" type="datetimeFigureOut">
              <a:rPr lang="zh-HK" altLang="en-US" smtClean="0"/>
              <a:t>8/9/2019</a:t>
            </a:fld>
            <a:endParaRPr lang="zh-HK" altLang="en-US"/>
          </a:p>
        </p:txBody>
      </p:sp>
      <p:sp>
        <p:nvSpPr>
          <p:cNvPr id="5" name="Footer Placeholder 4"/>
          <p:cNvSpPr>
            <a:spLocks noGrp="1"/>
          </p:cNvSpPr>
          <p:nvPr>
            <p:ph type="ftr" sz="quarter" idx="11"/>
          </p:nvPr>
        </p:nvSpPr>
        <p:spPr/>
        <p:txBody>
          <a:bodyPr/>
          <a:lstStyle/>
          <a:p>
            <a:endParaRPr lang="zh-HK" alt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50D72737-BD56-4706-9B87-E1EA8606DD68}" type="slidenum">
              <a:rPr lang="zh-HK" altLang="en-US" smtClean="0"/>
              <a:t>‹#›</a:t>
            </a:fld>
            <a:endParaRPr lang="zh-HK" altLang="en-US"/>
          </a:p>
        </p:txBody>
      </p:sp>
    </p:spTree>
    <p:extLst>
      <p:ext uri="{BB962C8B-B14F-4D97-AF65-F5344CB8AC3E}">
        <p14:creationId xmlns:p14="http://schemas.microsoft.com/office/powerpoint/2010/main" val="42533490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個內容">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4"/>
          <p:cNvSpPr>
            <a:spLocks noGrp="1"/>
          </p:cNvSpPr>
          <p:nvPr>
            <p:ph type="dt" sz="half" idx="10"/>
          </p:nvPr>
        </p:nvSpPr>
        <p:spPr/>
        <p:txBody>
          <a:bodyPr/>
          <a:lstStyle/>
          <a:p>
            <a:fld id="{4AA7FAAD-291F-40C7-B86B-DCE61C24C7D3}" type="datetimeFigureOut">
              <a:rPr lang="zh-HK" altLang="en-US" smtClean="0"/>
              <a:t>8/9/2019</a:t>
            </a:fld>
            <a:endParaRPr lang="zh-HK" altLang="en-US"/>
          </a:p>
        </p:txBody>
      </p:sp>
      <p:sp>
        <p:nvSpPr>
          <p:cNvPr id="6" name="Footer Placeholder 5"/>
          <p:cNvSpPr>
            <a:spLocks noGrp="1"/>
          </p:cNvSpPr>
          <p:nvPr>
            <p:ph type="ftr" sz="quarter" idx="11"/>
          </p:nvPr>
        </p:nvSpPr>
        <p:spPr/>
        <p:txBody>
          <a:bodyPr/>
          <a:lstStyle/>
          <a:p>
            <a:endParaRPr lang="zh-HK" altLang="en-US"/>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50D72737-BD56-4706-9B87-E1EA8606DD68}" type="slidenum">
              <a:rPr lang="zh-HK" altLang="en-US" smtClean="0"/>
              <a:t>‹#›</a:t>
            </a:fld>
            <a:endParaRPr lang="zh-HK" altLang="en-US"/>
          </a:p>
        </p:txBody>
      </p:sp>
    </p:spTree>
    <p:extLst>
      <p:ext uri="{BB962C8B-B14F-4D97-AF65-F5344CB8AC3E}">
        <p14:creationId xmlns:p14="http://schemas.microsoft.com/office/powerpoint/2010/main" val="21949573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zh-TW" altLang="en-US"/>
              <a:t>按一下以編輯母片標題樣式</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7" name="Date Placeholder 6"/>
          <p:cNvSpPr>
            <a:spLocks noGrp="1"/>
          </p:cNvSpPr>
          <p:nvPr>
            <p:ph type="dt" sz="half" idx="10"/>
          </p:nvPr>
        </p:nvSpPr>
        <p:spPr/>
        <p:txBody>
          <a:bodyPr/>
          <a:lstStyle/>
          <a:p>
            <a:fld id="{4AA7FAAD-291F-40C7-B86B-DCE61C24C7D3}" type="datetimeFigureOut">
              <a:rPr lang="zh-HK" altLang="en-US" smtClean="0"/>
              <a:t>8/9/2019</a:t>
            </a:fld>
            <a:endParaRPr lang="zh-HK" altLang="en-US"/>
          </a:p>
        </p:txBody>
      </p:sp>
      <p:sp>
        <p:nvSpPr>
          <p:cNvPr id="8" name="Footer Placeholder 7"/>
          <p:cNvSpPr>
            <a:spLocks noGrp="1"/>
          </p:cNvSpPr>
          <p:nvPr>
            <p:ph type="ftr" sz="quarter" idx="11"/>
          </p:nvPr>
        </p:nvSpPr>
        <p:spPr/>
        <p:txBody>
          <a:bodyPr/>
          <a:lstStyle/>
          <a:p>
            <a:endParaRPr lang="zh-HK" altLang="en-US"/>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50D72737-BD56-4706-9B87-E1EA8606DD68}" type="slidenum">
              <a:rPr lang="zh-HK" altLang="en-US" smtClean="0"/>
              <a:t>‹#›</a:t>
            </a:fld>
            <a:endParaRPr lang="zh-HK" altLang="en-US"/>
          </a:p>
        </p:txBody>
      </p:sp>
    </p:spTree>
    <p:extLst>
      <p:ext uri="{BB962C8B-B14F-4D97-AF65-F5344CB8AC3E}">
        <p14:creationId xmlns:p14="http://schemas.microsoft.com/office/powerpoint/2010/main" val="17655580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Date Placeholder 2"/>
          <p:cNvSpPr>
            <a:spLocks noGrp="1"/>
          </p:cNvSpPr>
          <p:nvPr>
            <p:ph type="dt" sz="half" idx="10"/>
          </p:nvPr>
        </p:nvSpPr>
        <p:spPr/>
        <p:txBody>
          <a:bodyPr/>
          <a:lstStyle/>
          <a:p>
            <a:fld id="{4AA7FAAD-291F-40C7-B86B-DCE61C24C7D3}" type="datetimeFigureOut">
              <a:rPr lang="zh-HK" altLang="en-US" smtClean="0"/>
              <a:t>8/9/2019</a:t>
            </a:fld>
            <a:endParaRPr lang="zh-HK" altLang="en-US"/>
          </a:p>
        </p:txBody>
      </p:sp>
      <p:sp>
        <p:nvSpPr>
          <p:cNvPr id="4" name="Footer Placeholder 3"/>
          <p:cNvSpPr>
            <a:spLocks noGrp="1"/>
          </p:cNvSpPr>
          <p:nvPr>
            <p:ph type="ftr" sz="quarter" idx="11"/>
          </p:nvPr>
        </p:nvSpPr>
        <p:spPr/>
        <p:txBody>
          <a:bodyPr/>
          <a:lstStyle/>
          <a:p>
            <a:endParaRPr lang="zh-HK" altLang="en-US"/>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50D72737-BD56-4706-9B87-E1EA8606DD68}" type="slidenum">
              <a:rPr lang="zh-HK" altLang="en-US" smtClean="0"/>
              <a:t>‹#›</a:t>
            </a:fld>
            <a:endParaRPr lang="zh-HK" altLang="en-US"/>
          </a:p>
        </p:txBody>
      </p:sp>
    </p:spTree>
    <p:extLst>
      <p:ext uri="{BB962C8B-B14F-4D97-AF65-F5344CB8AC3E}">
        <p14:creationId xmlns:p14="http://schemas.microsoft.com/office/powerpoint/2010/main" val="19060553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AA7FAAD-291F-40C7-B86B-DCE61C24C7D3}" type="datetimeFigureOut">
              <a:rPr lang="zh-HK" altLang="en-US" smtClean="0"/>
              <a:t>8/9/2019</a:t>
            </a:fld>
            <a:endParaRPr lang="zh-HK" altLang="en-US"/>
          </a:p>
        </p:txBody>
      </p:sp>
      <p:sp>
        <p:nvSpPr>
          <p:cNvPr id="3" name="Footer Placeholder 2"/>
          <p:cNvSpPr>
            <a:spLocks noGrp="1"/>
          </p:cNvSpPr>
          <p:nvPr>
            <p:ph type="ftr" sz="quarter" idx="11"/>
          </p:nvPr>
        </p:nvSpPr>
        <p:spPr/>
        <p:txBody>
          <a:bodyPr/>
          <a:lstStyle/>
          <a:p>
            <a:endParaRPr lang="zh-HK" altLang="en-US"/>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50D72737-BD56-4706-9B87-E1EA8606DD68}" type="slidenum">
              <a:rPr lang="zh-HK" altLang="en-US" smtClean="0"/>
              <a:t>‹#›</a:t>
            </a:fld>
            <a:endParaRPr lang="zh-HK" altLang="en-US"/>
          </a:p>
        </p:txBody>
      </p:sp>
    </p:spTree>
    <p:extLst>
      <p:ext uri="{BB962C8B-B14F-4D97-AF65-F5344CB8AC3E}">
        <p14:creationId xmlns:p14="http://schemas.microsoft.com/office/powerpoint/2010/main" val="39001195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輔助字幕的內容">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zh-TW" altLang="en-US"/>
              <a:t>按一下以編輯母片標題樣式</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Date Placeholder 4"/>
          <p:cNvSpPr>
            <a:spLocks noGrp="1"/>
          </p:cNvSpPr>
          <p:nvPr>
            <p:ph type="dt" sz="half" idx="10"/>
          </p:nvPr>
        </p:nvSpPr>
        <p:spPr/>
        <p:txBody>
          <a:bodyPr/>
          <a:lstStyle/>
          <a:p>
            <a:fld id="{4AA7FAAD-291F-40C7-B86B-DCE61C24C7D3}" type="datetimeFigureOut">
              <a:rPr lang="zh-HK" altLang="en-US" smtClean="0"/>
              <a:t>8/9/2019</a:t>
            </a:fld>
            <a:endParaRPr lang="zh-HK" altLang="en-US"/>
          </a:p>
        </p:txBody>
      </p:sp>
      <p:sp>
        <p:nvSpPr>
          <p:cNvPr id="6" name="Footer Placeholder 5"/>
          <p:cNvSpPr>
            <a:spLocks noGrp="1"/>
          </p:cNvSpPr>
          <p:nvPr>
            <p:ph type="ftr" sz="quarter" idx="11"/>
          </p:nvPr>
        </p:nvSpPr>
        <p:spPr/>
        <p:txBody>
          <a:bodyPr/>
          <a:lstStyle/>
          <a:p>
            <a:endParaRPr lang="zh-HK" altLang="en-US"/>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50D72737-BD56-4706-9B87-E1EA8606DD68}" type="slidenum">
              <a:rPr lang="zh-HK" altLang="en-US" smtClean="0"/>
              <a:t>‹#›</a:t>
            </a:fld>
            <a:endParaRPr lang="zh-HK" altLang="en-US"/>
          </a:p>
        </p:txBody>
      </p:sp>
    </p:spTree>
    <p:extLst>
      <p:ext uri="{BB962C8B-B14F-4D97-AF65-F5344CB8AC3E}">
        <p14:creationId xmlns:p14="http://schemas.microsoft.com/office/powerpoint/2010/main" val="6243171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輔助字幕的圖片">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zh-TW" altLang="en-US"/>
              <a:t>按一下圖示以新增圖片</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Date Placeholder 4"/>
          <p:cNvSpPr>
            <a:spLocks noGrp="1"/>
          </p:cNvSpPr>
          <p:nvPr>
            <p:ph type="dt" sz="half" idx="10"/>
          </p:nvPr>
        </p:nvSpPr>
        <p:spPr/>
        <p:txBody>
          <a:bodyPr/>
          <a:lstStyle/>
          <a:p>
            <a:fld id="{4AA7FAAD-291F-40C7-B86B-DCE61C24C7D3}" type="datetimeFigureOut">
              <a:rPr lang="zh-HK" altLang="en-US" smtClean="0"/>
              <a:t>8/9/2019</a:t>
            </a:fld>
            <a:endParaRPr lang="zh-HK" altLang="en-US"/>
          </a:p>
        </p:txBody>
      </p:sp>
      <p:sp>
        <p:nvSpPr>
          <p:cNvPr id="6" name="Footer Placeholder 5"/>
          <p:cNvSpPr>
            <a:spLocks noGrp="1"/>
          </p:cNvSpPr>
          <p:nvPr>
            <p:ph type="ftr" sz="quarter" idx="11"/>
          </p:nvPr>
        </p:nvSpPr>
        <p:spPr/>
        <p:txBody>
          <a:bodyPr/>
          <a:lstStyle/>
          <a:p>
            <a:endParaRPr lang="zh-HK" alt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50D72737-BD56-4706-9B87-E1EA8606DD68}" type="slidenum">
              <a:rPr lang="zh-HK" altLang="en-US" smtClean="0"/>
              <a:t>‹#›</a:t>
            </a:fld>
            <a:endParaRPr lang="zh-HK" altLang="en-US"/>
          </a:p>
        </p:txBody>
      </p:sp>
    </p:spTree>
    <p:extLst>
      <p:ext uri="{BB962C8B-B14F-4D97-AF65-F5344CB8AC3E}">
        <p14:creationId xmlns:p14="http://schemas.microsoft.com/office/powerpoint/2010/main" val="20583205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zh-TW" altLang="en-US"/>
              <a:t>按一下以編輯母片標題樣式</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4AA7FAAD-291F-40C7-B86B-DCE61C24C7D3}" type="datetimeFigureOut">
              <a:rPr lang="zh-HK" altLang="en-US" smtClean="0"/>
              <a:t>8/9/2019</a:t>
            </a:fld>
            <a:endParaRPr lang="zh-HK" altLang="en-US"/>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zh-HK" altLang="en-US"/>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50D72737-BD56-4706-9B87-E1EA8606DD68}" type="slidenum">
              <a:rPr lang="zh-HK" altLang="en-US" smtClean="0"/>
              <a:t>‹#›</a:t>
            </a:fld>
            <a:endParaRPr lang="zh-HK" altLang="en-US"/>
          </a:p>
        </p:txBody>
      </p:sp>
    </p:spTree>
    <p:extLst>
      <p:ext uri="{BB962C8B-B14F-4D97-AF65-F5344CB8AC3E}">
        <p14:creationId xmlns:p14="http://schemas.microsoft.com/office/powerpoint/2010/main" val="3409947742"/>
      </p:ext>
    </p:extLst>
  </p:cSld>
  <p:clrMap bg1="lt1" tx1="dk1" bg2="lt2" tx2="dk2" accent1="accent1" accent2="accent2" accent3="accent3" accent4="accent4" accent5="accent5" accent6="accent6" hlink="hlink" folHlink="folHlink"/>
  <p:sldLayoutIdLst>
    <p:sldLayoutId id="2147484006" r:id="rId1"/>
    <p:sldLayoutId id="2147484007" r:id="rId2"/>
    <p:sldLayoutId id="2147484008" r:id="rId3"/>
    <p:sldLayoutId id="2147484009" r:id="rId4"/>
    <p:sldLayoutId id="2147484010" r:id="rId5"/>
    <p:sldLayoutId id="2147484011" r:id="rId6"/>
    <p:sldLayoutId id="2147484012" r:id="rId7"/>
    <p:sldLayoutId id="2147484013" r:id="rId8"/>
    <p:sldLayoutId id="2147484014" r:id="rId9"/>
    <p:sldLayoutId id="2147484015" r:id="rId10"/>
    <p:sldLayoutId id="2147484016" r:id="rId11"/>
    <p:sldLayoutId id="2147484017" r:id="rId12"/>
    <p:sldLayoutId id="2147484018" r:id="rId13"/>
    <p:sldLayoutId id="2147484019" r:id="rId14"/>
    <p:sldLayoutId id="2147484020" r:id="rId15"/>
    <p:sldLayoutId id="2147484021"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2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6.gif"/><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E8A56AD-1C32-4BB2-B93D-101BA0495056}"/>
              </a:ext>
            </a:extLst>
          </p:cNvPr>
          <p:cNvSpPr>
            <a:spLocks noGrp="1"/>
          </p:cNvSpPr>
          <p:nvPr>
            <p:ph type="ctrTitle"/>
          </p:nvPr>
        </p:nvSpPr>
        <p:spPr>
          <a:xfrm>
            <a:off x="4135185" y="186393"/>
            <a:ext cx="5133571" cy="1251752"/>
          </a:xfrm>
        </p:spPr>
        <p:txBody>
          <a:bodyPr>
            <a:normAutofit/>
          </a:bodyPr>
          <a:lstStyle/>
          <a:p>
            <a:r>
              <a:rPr lang="zh-TW" altLang="zh-HK" b="1" dirty="0"/>
              <a:t>藏傳佛教教材套</a:t>
            </a:r>
            <a:endParaRPr lang="zh-HK" altLang="en-US" dirty="0"/>
          </a:p>
        </p:txBody>
      </p:sp>
      <p:sp>
        <p:nvSpPr>
          <p:cNvPr id="3" name="副標題 2">
            <a:extLst>
              <a:ext uri="{FF2B5EF4-FFF2-40B4-BE49-F238E27FC236}">
                <a16:creationId xmlns:a16="http://schemas.microsoft.com/office/drawing/2014/main" id="{C56D854D-D2D2-4F1F-907F-6602EA377822}"/>
              </a:ext>
            </a:extLst>
          </p:cNvPr>
          <p:cNvSpPr>
            <a:spLocks noGrp="1"/>
          </p:cNvSpPr>
          <p:nvPr>
            <p:ph type="subTitle" idx="1"/>
          </p:nvPr>
        </p:nvSpPr>
        <p:spPr>
          <a:xfrm>
            <a:off x="3203499" y="5900490"/>
            <a:ext cx="7147860" cy="700058"/>
          </a:xfrm>
        </p:spPr>
        <p:txBody>
          <a:bodyPr>
            <a:noAutofit/>
          </a:bodyPr>
          <a:lstStyle/>
          <a:p>
            <a:r>
              <a:rPr lang="zh-TW" altLang="zh-HK" sz="3600" dirty="0"/>
              <a:t>第一課：概說密教思想發展的軌跡</a:t>
            </a:r>
            <a:endParaRPr lang="zh-HK" altLang="en-US" sz="3600" dirty="0"/>
          </a:p>
        </p:txBody>
      </p:sp>
      <p:pic>
        <p:nvPicPr>
          <p:cNvPr id="1026" name="Picture 2" descr="èå³ä½æçåçæå°çµæ">
            <a:extLst>
              <a:ext uri="{FF2B5EF4-FFF2-40B4-BE49-F238E27FC236}">
                <a16:creationId xmlns:a16="http://schemas.microsoft.com/office/drawing/2014/main" id="{9D3E364C-9DC5-4E91-9C8B-607722E1AF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3499" y="1618085"/>
            <a:ext cx="6996944" cy="41024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83339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3C63072-12A9-4415-B23A-A98E027A9EFD}"/>
              </a:ext>
            </a:extLst>
          </p:cNvPr>
          <p:cNvSpPr>
            <a:spLocks noGrp="1"/>
          </p:cNvSpPr>
          <p:nvPr>
            <p:ph type="title"/>
          </p:nvPr>
        </p:nvSpPr>
        <p:spPr>
          <a:xfrm>
            <a:off x="1917206" y="543757"/>
            <a:ext cx="9601200" cy="858915"/>
          </a:xfrm>
        </p:spPr>
        <p:txBody>
          <a:bodyPr>
            <a:normAutofit/>
          </a:bodyPr>
          <a:lstStyle/>
          <a:p>
            <a:r>
              <a:rPr lang="zh-TW" altLang="zh-HK" b="1" dirty="0">
                <a:solidFill>
                  <a:srgbClr val="002060"/>
                </a:solidFill>
              </a:rPr>
              <a:t>三</a:t>
            </a:r>
            <a:r>
              <a:rPr lang="en-US" altLang="zh-HK" b="1" dirty="0">
                <a:solidFill>
                  <a:srgbClr val="002060"/>
                </a:solidFill>
              </a:rPr>
              <a:t>. </a:t>
            </a:r>
            <a:r>
              <a:rPr lang="zh-TW" altLang="zh-HK" b="1" dirty="0">
                <a:solidFill>
                  <a:srgbClr val="002060"/>
                </a:solidFill>
              </a:rPr>
              <a:t>顯教與密教的主要分別</a:t>
            </a:r>
            <a:endParaRPr lang="zh-HK" altLang="en-US" dirty="0">
              <a:solidFill>
                <a:srgbClr val="002060"/>
              </a:solidFill>
            </a:endParaRPr>
          </a:p>
        </p:txBody>
      </p:sp>
      <p:graphicFrame>
        <p:nvGraphicFramePr>
          <p:cNvPr id="4" name="內容版面配置區 3">
            <a:extLst>
              <a:ext uri="{FF2B5EF4-FFF2-40B4-BE49-F238E27FC236}">
                <a16:creationId xmlns:a16="http://schemas.microsoft.com/office/drawing/2014/main" id="{28A5084B-73FD-43F7-94AE-9001C6971FE2}"/>
              </a:ext>
            </a:extLst>
          </p:cNvPr>
          <p:cNvGraphicFramePr>
            <a:graphicFrameLocks noGrp="1"/>
          </p:cNvGraphicFramePr>
          <p:nvPr>
            <p:ph idx="1"/>
            <p:extLst>
              <p:ext uri="{D42A27DB-BD31-4B8C-83A1-F6EECF244321}">
                <p14:modId xmlns:p14="http://schemas.microsoft.com/office/powerpoint/2010/main" val="133709923"/>
              </p:ext>
            </p:extLst>
          </p:nvPr>
        </p:nvGraphicFramePr>
        <p:xfrm>
          <a:off x="1988598" y="1624211"/>
          <a:ext cx="9458417" cy="4787687"/>
        </p:xfrm>
        <a:graphic>
          <a:graphicData uri="http://schemas.openxmlformats.org/drawingml/2006/table">
            <a:tbl>
              <a:tblPr firstRow="1" bandRow="1">
                <a:tableStyleId>{69C7853C-536D-4A76-A0AE-DD22124D55A5}</a:tableStyleId>
              </a:tblPr>
              <a:tblGrid>
                <a:gridCol w="2041864">
                  <a:extLst>
                    <a:ext uri="{9D8B030D-6E8A-4147-A177-3AD203B41FA5}">
                      <a16:colId xmlns:a16="http://schemas.microsoft.com/office/drawing/2014/main" val="1193593452"/>
                    </a:ext>
                  </a:extLst>
                </a:gridCol>
                <a:gridCol w="3488924">
                  <a:extLst>
                    <a:ext uri="{9D8B030D-6E8A-4147-A177-3AD203B41FA5}">
                      <a16:colId xmlns:a16="http://schemas.microsoft.com/office/drawing/2014/main" val="9114845"/>
                    </a:ext>
                  </a:extLst>
                </a:gridCol>
                <a:gridCol w="3927629">
                  <a:extLst>
                    <a:ext uri="{9D8B030D-6E8A-4147-A177-3AD203B41FA5}">
                      <a16:colId xmlns:a16="http://schemas.microsoft.com/office/drawing/2014/main" val="3212303988"/>
                    </a:ext>
                  </a:extLst>
                </a:gridCol>
              </a:tblGrid>
              <a:tr h="683580">
                <a:tc>
                  <a:txBody>
                    <a:bodyPr/>
                    <a:lstStyle/>
                    <a:p>
                      <a:endParaRPr lang="en-US" altLang="zh-HK" sz="1200" dirty="0"/>
                    </a:p>
                    <a:p>
                      <a:endParaRPr lang="zh-HK" altLang="en-US" sz="1200" dirty="0">
                        <a:solidFill>
                          <a:srgbClr val="0070C0"/>
                        </a:solidFill>
                        <a:latin typeface="+mn-ea"/>
                        <a:ea typeface="+mn-ea"/>
                      </a:endParaRP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pPr algn="ctr">
                        <a:lnSpc>
                          <a:spcPts val="1800"/>
                        </a:lnSpc>
                        <a:spcAft>
                          <a:spcPts val="0"/>
                        </a:spcAft>
                      </a:pPr>
                      <a:endParaRPr lang="en-US" altLang="zh-TW" sz="2000" kern="100" dirty="0">
                        <a:effectLst/>
                      </a:endParaRPr>
                    </a:p>
                    <a:p>
                      <a:pPr algn="ctr">
                        <a:lnSpc>
                          <a:spcPts val="1800"/>
                        </a:lnSpc>
                        <a:spcAft>
                          <a:spcPts val="0"/>
                        </a:spcAft>
                      </a:pPr>
                      <a:r>
                        <a:rPr lang="zh-TW" sz="2000" kern="100" dirty="0">
                          <a:effectLst/>
                        </a:rPr>
                        <a:t>顯教</a:t>
                      </a:r>
                      <a:endParaRPr lang="zh-TW" sz="2000" kern="100" dirty="0">
                        <a:solidFill>
                          <a:srgbClr val="0070C0"/>
                        </a:solidFill>
                        <a:effectLst/>
                        <a:latin typeface="+mn-ea"/>
                        <a:ea typeface="+mn-ea"/>
                        <a:cs typeface="Mangal" panose="02040503050203030202" pitchFamily="18" charset="0"/>
                      </a:endParaRPr>
                    </a:p>
                  </a:txBody>
                  <a:tcPr marL="68580" marR="68580" marT="0" marB="0">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pPr algn="ctr">
                        <a:lnSpc>
                          <a:spcPts val="1800"/>
                        </a:lnSpc>
                        <a:spcAft>
                          <a:spcPts val="0"/>
                        </a:spcAft>
                      </a:pPr>
                      <a:endParaRPr lang="en-US" altLang="zh-TW" sz="2000" kern="100" dirty="0">
                        <a:effectLst/>
                      </a:endParaRPr>
                    </a:p>
                    <a:p>
                      <a:pPr algn="ctr">
                        <a:lnSpc>
                          <a:spcPts val="1800"/>
                        </a:lnSpc>
                        <a:spcAft>
                          <a:spcPts val="0"/>
                        </a:spcAft>
                      </a:pPr>
                      <a:r>
                        <a:rPr lang="zh-TW" sz="2000" kern="100" dirty="0">
                          <a:effectLst/>
                        </a:rPr>
                        <a:t>密教</a:t>
                      </a:r>
                      <a:endParaRPr lang="zh-TW" sz="2000" kern="100" dirty="0">
                        <a:solidFill>
                          <a:srgbClr val="0070C0"/>
                        </a:solidFill>
                        <a:effectLst/>
                        <a:latin typeface="+mn-ea"/>
                        <a:ea typeface="+mn-ea"/>
                        <a:cs typeface="Mangal" panose="02040503050203030202" pitchFamily="18" charset="0"/>
                      </a:endParaRPr>
                    </a:p>
                  </a:txBody>
                  <a:tcPr marL="68580" marR="68580" marT="0" marB="0">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3384026097"/>
                  </a:ext>
                </a:extLst>
              </a:tr>
              <a:tr h="567580">
                <a:tc>
                  <a:txBody>
                    <a:bodyPr/>
                    <a:lstStyle/>
                    <a:p>
                      <a:pPr>
                        <a:lnSpc>
                          <a:spcPts val="1800"/>
                        </a:lnSpc>
                        <a:spcAft>
                          <a:spcPts val="0"/>
                        </a:spcAft>
                      </a:pPr>
                      <a:r>
                        <a:rPr lang="zh-TW" sz="2400" kern="100" dirty="0">
                          <a:solidFill>
                            <a:srgbClr val="0070C0"/>
                          </a:solidFill>
                          <a:effectLst/>
                        </a:rPr>
                        <a:t> </a:t>
                      </a:r>
                      <a:endParaRPr lang="en-US" altLang="zh-TW" sz="2400" kern="100" dirty="0">
                        <a:solidFill>
                          <a:srgbClr val="0070C0"/>
                        </a:solidFill>
                        <a:effectLst/>
                      </a:endParaRPr>
                    </a:p>
                    <a:p>
                      <a:pPr>
                        <a:lnSpc>
                          <a:spcPts val="1800"/>
                        </a:lnSpc>
                        <a:spcAft>
                          <a:spcPts val="0"/>
                        </a:spcAft>
                      </a:pPr>
                      <a:r>
                        <a:rPr lang="en-US" sz="2400" kern="100" dirty="0">
                          <a:solidFill>
                            <a:srgbClr val="0070C0"/>
                          </a:solidFill>
                          <a:effectLst/>
                        </a:rPr>
                        <a:t> 1. </a:t>
                      </a:r>
                      <a:r>
                        <a:rPr lang="zh-TW" sz="2400" kern="100" dirty="0">
                          <a:solidFill>
                            <a:srgbClr val="0070C0"/>
                          </a:solidFill>
                          <a:effectLst/>
                        </a:rPr>
                        <a:t>教主</a:t>
                      </a:r>
                      <a:endParaRPr lang="zh-TW" sz="2400" kern="100" dirty="0">
                        <a:solidFill>
                          <a:srgbClr val="0070C0"/>
                        </a:solidFill>
                        <a:effectLst/>
                        <a:latin typeface="+mn-ea"/>
                        <a:ea typeface="+mn-ea"/>
                        <a:cs typeface="Mangal" panose="02040503050203030202" pitchFamily="18" charset="0"/>
                      </a:endParaRPr>
                    </a:p>
                  </a:txBody>
                  <a:tcPr marL="68580" marR="68580" marT="0" marB="0">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pPr>
                        <a:lnSpc>
                          <a:spcPts val="1800"/>
                        </a:lnSpc>
                        <a:spcAft>
                          <a:spcPts val="0"/>
                        </a:spcAft>
                      </a:pPr>
                      <a:r>
                        <a:rPr lang="en-US" sz="2400" kern="100" dirty="0">
                          <a:solidFill>
                            <a:srgbClr val="0070C0"/>
                          </a:solidFill>
                          <a:effectLst/>
                        </a:rPr>
                        <a:t>  </a:t>
                      </a:r>
                    </a:p>
                    <a:p>
                      <a:pPr>
                        <a:lnSpc>
                          <a:spcPts val="1800"/>
                        </a:lnSpc>
                        <a:spcAft>
                          <a:spcPts val="0"/>
                        </a:spcAft>
                      </a:pPr>
                      <a:r>
                        <a:rPr lang="en-US" altLang="zh-TW" sz="2400" kern="100" dirty="0">
                          <a:solidFill>
                            <a:srgbClr val="0070C0"/>
                          </a:solidFill>
                          <a:effectLst/>
                        </a:rPr>
                        <a:t>  </a:t>
                      </a:r>
                      <a:r>
                        <a:rPr lang="zh-TW" sz="2400" kern="100" dirty="0">
                          <a:solidFill>
                            <a:srgbClr val="0070C0"/>
                          </a:solidFill>
                          <a:effectLst/>
                        </a:rPr>
                        <a:t>釋迦牟尼佛</a:t>
                      </a:r>
                      <a:endParaRPr lang="zh-TW" sz="2400" kern="100" dirty="0">
                        <a:solidFill>
                          <a:srgbClr val="0070C0"/>
                        </a:solidFill>
                        <a:effectLst/>
                        <a:latin typeface="+mn-ea"/>
                        <a:ea typeface="+mn-ea"/>
                        <a:cs typeface="Mangal" panose="02040503050203030202" pitchFamily="18" charset="0"/>
                      </a:endParaRPr>
                    </a:p>
                  </a:txBody>
                  <a:tcPr marL="68580" marR="68580" marT="0" marB="0">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pPr>
                        <a:lnSpc>
                          <a:spcPts val="1800"/>
                        </a:lnSpc>
                        <a:spcAft>
                          <a:spcPts val="0"/>
                        </a:spcAft>
                      </a:pPr>
                      <a:endParaRPr lang="en-US" altLang="zh-TW" sz="2400" kern="100" dirty="0">
                        <a:solidFill>
                          <a:srgbClr val="0070C0"/>
                        </a:solidFill>
                        <a:effectLst/>
                      </a:endParaRPr>
                    </a:p>
                    <a:p>
                      <a:pPr>
                        <a:lnSpc>
                          <a:spcPts val="1800"/>
                        </a:lnSpc>
                        <a:spcAft>
                          <a:spcPts val="0"/>
                        </a:spcAft>
                      </a:pPr>
                      <a:r>
                        <a:rPr lang="en-US" altLang="zh-TW" sz="2400" kern="100" dirty="0">
                          <a:solidFill>
                            <a:srgbClr val="0070C0"/>
                          </a:solidFill>
                          <a:effectLst/>
                        </a:rPr>
                        <a:t>  </a:t>
                      </a:r>
                      <a:r>
                        <a:rPr lang="zh-TW" sz="2400" kern="100" dirty="0">
                          <a:solidFill>
                            <a:srgbClr val="0070C0"/>
                          </a:solidFill>
                          <a:effectLst/>
                        </a:rPr>
                        <a:t>毗盧遮那佛（大日如來）</a:t>
                      </a:r>
                      <a:endParaRPr lang="zh-TW" sz="2400" kern="100" dirty="0">
                        <a:solidFill>
                          <a:srgbClr val="0070C0"/>
                        </a:solidFill>
                        <a:effectLst/>
                        <a:latin typeface="+mn-ea"/>
                        <a:ea typeface="+mn-ea"/>
                        <a:cs typeface="Mangal" panose="02040503050203030202" pitchFamily="18" charset="0"/>
                      </a:endParaRPr>
                    </a:p>
                  </a:txBody>
                  <a:tcPr marL="68580" marR="68580" marT="0" marB="0">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3057515426"/>
                  </a:ext>
                </a:extLst>
              </a:tr>
              <a:tr h="567580">
                <a:tc>
                  <a:txBody>
                    <a:bodyPr/>
                    <a:lstStyle/>
                    <a:p>
                      <a:pPr>
                        <a:lnSpc>
                          <a:spcPts val="1800"/>
                        </a:lnSpc>
                        <a:spcAft>
                          <a:spcPts val="0"/>
                        </a:spcAft>
                      </a:pPr>
                      <a:endParaRPr lang="en-US" sz="2400" kern="100" dirty="0">
                        <a:solidFill>
                          <a:srgbClr val="0070C0"/>
                        </a:solidFill>
                        <a:effectLst/>
                      </a:endParaRPr>
                    </a:p>
                    <a:p>
                      <a:pPr>
                        <a:lnSpc>
                          <a:spcPts val="1800"/>
                        </a:lnSpc>
                        <a:spcAft>
                          <a:spcPts val="0"/>
                        </a:spcAft>
                      </a:pPr>
                      <a:r>
                        <a:rPr lang="en-US" sz="2400" kern="100" dirty="0">
                          <a:solidFill>
                            <a:srgbClr val="0070C0"/>
                          </a:solidFill>
                          <a:effectLst/>
                        </a:rPr>
                        <a:t> 2. </a:t>
                      </a:r>
                      <a:r>
                        <a:rPr lang="zh-TW" sz="2400" kern="100" dirty="0">
                          <a:solidFill>
                            <a:srgbClr val="0070C0"/>
                          </a:solidFill>
                          <a:effectLst/>
                        </a:rPr>
                        <a:t>傳授教法</a:t>
                      </a:r>
                      <a:endParaRPr lang="zh-TW" sz="2400" kern="100" dirty="0">
                        <a:solidFill>
                          <a:srgbClr val="0070C0"/>
                        </a:solidFill>
                        <a:effectLst/>
                        <a:latin typeface="+mn-ea"/>
                        <a:ea typeface="+mn-ea"/>
                        <a:cs typeface="Mangal" panose="02040503050203030202" pitchFamily="18" charset="0"/>
                      </a:endParaRPr>
                    </a:p>
                  </a:txBody>
                  <a:tcPr marL="68580" marR="68580" marT="0" marB="0">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pPr>
                        <a:lnSpc>
                          <a:spcPts val="1800"/>
                        </a:lnSpc>
                        <a:spcAft>
                          <a:spcPts val="0"/>
                        </a:spcAft>
                      </a:pPr>
                      <a:endParaRPr lang="en-US" sz="2400" kern="100" dirty="0">
                        <a:solidFill>
                          <a:srgbClr val="0070C0"/>
                        </a:solidFill>
                        <a:effectLst/>
                      </a:endParaRPr>
                    </a:p>
                    <a:p>
                      <a:pPr>
                        <a:lnSpc>
                          <a:spcPts val="1800"/>
                        </a:lnSpc>
                        <a:spcAft>
                          <a:spcPts val="0"/>
                        </a:spcAft>
                      </a:pPr>
                      <a:r>
                        <a:rPr lang="en-US" altLang="zh-TW" sz="2400" kern="100" dirty="0">
                          <a:solidFill>
                            <a:srgbClr val="0070C0"/>
                          </a:solidFill>
                          <a:effectLst/>
                        </a:rPr>
                        <a:t>  </a:t>
                      </a:r>
                      <a:r>
                        <a:rPr lang="zh-TW" sz="2400" kern="100" dirty="0">
                          <a:solidFill>
                            <a:srgbClr val="0070C0"/>
                          </a:solidFill>
                          <a:effectLst/>
                        </a:rPr>
                        <a:t>公開傳授</a:t>
                      </a:r>
                      <a:endParaRPr lang="zh-TW" sz="2400" kern="100" dirty="0">
                        <a:solidFill>
                          <a:srgbClr val="0070C0"/>
                        </a:solidFill>
                        <a:effectLst/>
                        <a:latin typeface="+mn-ea"/>
                        <a:ea typeface="+mn-ea"/>
                        <a:cs typeface="Mangal" panose="02040503050203030202" pitchFamily="18" charset="0"/>
                      </a:endParaRPr>
                    </a:p>
                  </a:txBody>
                  <a:tcPr marL="68580" marR="68580" marT="0" marB="0">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pPr>
                        <a:lnSpc>
                          <a:spcPts val="1800"/>
                        </a:lnSpc>
                        <a:spcAft>
                          <a:spcPts val="0"/>
                        </a:spcAft>
                      </a:pPr>
                      <a:endParaRPr lang="en-US" sz="2400" kern="100" dirty="0">
                        <a:solidFill>
                          <a:srgbClr val="0070C0"/>
                        </a:solidFill>
                        <a:effectLst/>
                      </a:endParaRPr>
                    </a:p>
                    <a:p>
                      <a:pPr>
                        <a:lnSpc>
                          <a:spcPts val="1800"/>
                        </a:lnSpc>
                        <a:spcAft>
                          <a:spcPts val="0"/>
                        </a:spcAft>
                      </a:pPr>
                      <a:r>
                        <a:rPr lang="en-US" sz="2400" kern="100" dirty="0">
                          <a:solidFill>
                            <a:srgbClr val="0070C0"/>
                          </a:solidFill>
                          <a:effectLst/>
                        </a:rPr>
                        <a:t>  </a:t>
                      </a:r>
                      <a:r>
                        <a:rPr lang="zh-TW" sz="2400" kern="100" dirty="0">
                          <a:solidFill>
                            <a:srgbClr val="0070C0"/>
                          </a:solidFill>
                          <a:effectLst/>
                        </a:rPr>
                        <a:t>秘密傳授</a:t>
                      </a:r>
                      <a:endParaRPr lang="zh-TW" sz="2400" kern="100" dirty="0">
                        <a:solidFill>
                          <a:srgbClr val="0070C0"/>
                        </a:solidFill>
                        <a:effectLst/>
                        <a:latin typeface="+mn-ea"/>
                        <a:ea typeface="+mn-ea"/>
                        <a:cs typeface="Mangal" panose="02040503050203030202" pitchFamily="18" charset="0"/>
                      </a:endParaRPr>
                    </a:p>
                  </a:txBody>
                  <a:tcPr marL="68580" marR="68580" marT="0" marB="0">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2574384466"/>
                  </a:ext>
                </a:extLst>
              </a:tr>
              <a:tr h="567580">
                <a:tc>
                  <a:txBody>
                    <a:bodyPr/>
                    <a:lstStyle/>
                    <a:p>
                      <a:pPr>
                        <a:lnSpc>
                          <a:spcPts val="1800"/>
                        </a:lnSpc>
                        <a:spcAft>
                          <a:spcPts val="0"/>
                        </a:spcAft>
                      </a:pPr>
                      <a:endParaRPr lang="en-US" sz="2400" kern="100" dirty="0">
                        <a:solidFill>
                          <a:srgbClr val="0070C0"/>
                        </a:solidFill>
                        <a:effectLst/>
                      </a:endParaRPr>
                    </a:p>
                    <a:p>
                      <a:pPr>
                        <a:lnSpc>
                          <a:spcPts val="1800"/>
                        </a:lnSpc>
                        <a:spcAft>
                          <a:spcPts val="0"/>
                        </a:spcAft>
                      </a:pPr>
                      <a:r>
                        <a:rPr lang="en-US" sz="2400" kern="100" dirty="0">
                          <a:solidFill>
                            <a:srgbClr val="0070C0"/>
                          </a:solidFill>
                          <a:effectLst/>
                        </a:rPr>
                        <a:t> 3. </a:t>
                      </a:r>
                      <a:r>
                        <a:rPr lang="zh-TW" sz="2400" kern="100" dirty="0">
                          <a:solidFill>
                            <a:srgbClr val="0070C0"/>
                          </a:solidFill>
                          <a:effectLst/>
                        </a:rPr>
                        <a:t>經典</a:t>
                      </a:r>
                      <a:endParaRPr lang="zh-TW" sz="2400" kern="100" dirty="0">
                        <a:solidFill>
                          <a:srgbClr val="0070C0"/>
                        </a:solidFill>
                        <a:effectLst/>
                        <a:latin typeface="+mn-ea"/>
                        <a:ea typeface="+mn-ea"/>
                        <a:cs typeface="Mangal" panose="02040503050203030202" pitchFamily="18" charset="0"/>
                      </a:endParaRPr>
                    </a:p>
                  </a:txBody>
                  <a:tcPr marL="68580" marR="68580" marT="0" marB="0">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pPr>
                        <a:lnSpc>
                          <a:spcPts val="1800"/>
                        </a:lnSpc>
                        <a:spcAft>
                          <a:spcPts val="0"/>
                        </a:spcAft>
                      </a:pPr>
                      <a:endParaRPr lang="en-US" sz="2400" u="sng" kern="100" dirty="0">
                        <a:solidFill>
                          <a:srgbClr val="FF0000"/>
                        </a:solidFill>
                        <a:effectLst/>
                      </a:endParaRPr>
                    </a:p>
                    <a:p>
                      <a:pPr>
                        <a:lnSpc>
                          <a:spcPts val="1800"/>
                        </a:lnSpc>
                        <a:spcAft>
                          <a:spcPts val="0"/>
                        </a:spcAft>
                      </a:pPr>
                      <a:r>
                        <a:rPr lang="en-US" sz="2400" u="sng" kern="100" dirty="0">
                          <a:solidFill>
                            <a:srgbClr val="FF0000"/>
                          </a:solidFill>
                          <a:effectLst/>
                        </a:rPr>
                        <a:t>  </a:t>
                      </a:r>
                      <a:r>
                        <a:rPr lang="zh-TW" sz="2400" u="sng" kern="100" dirty="0">
                          <a:solidFill>
                            <a:srgbClr val="FF0000"/>
                          </a:solidFill>
                          <a:effectLst/>
                        </a:rPr>
                        <a:t>經、律、論為主</a:t>
                      </a:r>
                      <a:endParaRPr lang="zh-TW" sz="2400" u="sng" kern="100" dirty="0">
                        <a:solidFill>
                          <a:srgbClr val="FF0000"/>
                        </a:solidFill>
                        <a:effectLst/>
                        <a:latin typeface="+mn-ea"/>
                        <a:ea typeface="+mn-ea"/>
                        <a:cs typeface="Mangal" panose="02040503050203030202" pitchFamily="18" charset="0"/>
                      </a:endParaRPr>
                    </a:p>
                  </a:txBody>
                  <a:tcPr marL="68580" marR="68580" marT="0" marB="0">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pPr>
                        <a:lnSpc>
                          <a:spcPts val="1800"/>
                        </a:lnSpc>
                        <a:spcAft>
                          <a:spcPts val="0"/>
                        </a:spcAft>
                      </a:pPr>
                      <a:endParaRPr lang="en-US" sz="2400" u="sng" kern="100" dirty="0">
                        <a:solidFill>
                          <a:srgbClr val="FF0000"/>
                        </a:solidFill>
                        <a:effectLst/>
                      </a:endParaRPr>
                    </a:p>
                    <a:p>
                      <a:pPr>
                        <a:lnSpc>
                          <a:spcPts val="1800"/>
                        </a:lnSpc>
                        <a:spcAft>
                          <a:spcPts val="0"/>
                        </a:spcAft>
                      </a:pPr>
                      <a:r>
                        <a:rPr lang="en-US" sz="2400" u="sng" kern="100" dirty="0">
                          <a:solidFill>
                            <a:srgbClr val="FF0000"/>
                          </a:solidFill>
                          <a:effectLst/>
                        </a:rPr>
                        <a:t>  </a:t>
                      </a:r>
                      <a:r>
                        <a:rPr lang="zh-TW" sz="2400" u="sng" kern="100" dirty="0">
                          <a:solidFill>
                            <a:srgbClr val="FF0000"/>
                          </a:solidFill>
                          <a:effectLst/>
                        </a:rPr>
                        <a:t>密續為主</a:t>
                      </a:r>
                      <a:endParaRPr lang="zh-TW" sz="2400" u="sng" kern="100" dirty="0">
                        <a:solidFill>
                          <a:srgbClr val="FF0000"/>
                        </a:solidFill>
                        <a:effectLst/>
                        <a:latin typeface="+mn-ea"/>
                        <a:ea typeface="+mn-ea"/>
                        <a:cs typeface="Mangal" panose="02040503050203030202" pitchFamily="18" charset="0"/>
                      </a:endParaRPr>
                    </a:p>
                  </a:txBody>
                  <a:tcPr marL="68580" marR="68580" marT="0" marB="0">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1107756965"/>
                  </a:ext>
                </a:extLst>
              </a:tr>
              <a:tr h="567580">
                <a:tc>
                  <a:txBody>
                    <a:bodyPr/>
                    <a:lstStyle/>
                    <a:p>
                      <a:pPr>
                        <a:lnSpc>
                          <a:spcPts val="1800"/>
                        </a:lnSpc>
                        <a:spcAft>
                          <a:spcPts val="0"/>
                        </a:spcAft>
                      </a:pPr>
                      <a:endParaRPr lang="en-US" sz="2400" kern="100" dirty="0">
                        <a:solidFill>
                          <a:srgbClr val="0070C0"/>
                        </a:solidFill>
                        <a:effectLst/>
                      </a:endParaRPr>
                    </a:p>
                    <a:p>
                      <a:pPr>
                        <a:lnSpc>
                          <a:spcPts val="1800"/>
                        </a:lnSpc>
                        <a:spcAft>
                          <a:spcPts val="0"/>
                        </a:spcAft>
                      </a:pPr>
                      <a:r>
                        <a:rPr lang="en-US" sz="2400" kern="100" dirty="0">
                          <a:solidFill>
                            <a:srgbClr val="0070C0"/>
                          </a:solidFill>
                          <a:effectLst/>
                        </a:rPr>
                        <a:t> 4. </a:t>
                      </a:r>
                      <a:r>
                        <a:rPr lang="zh-TW" sz="2400" kern="100" dirty="0">
                          <a:solidFill>
                            <a:srgbClr val="0070C0"/>
                          </a:solidFill>
                          <a:effectLst/>
                        </a:rPr>
                        <a:t>皈依</a:t>
                      </a:r>
                      <a:endParaRPr lang="zh-TW" sz="2400" kern="100" dirty="0">
                        <a:solidFill>
                          <a:srgbClr val="0070C0"/>
                        </a:solidFill>
                        <a:effectLst/>
                        <a:latin typeface="+mn-ea"/>
                        <a:ea typeface="+mn-ea"/>
                        <a:cs typeface="Mangal" panose="02040503050203030202" pitchFamily="18" charset="0"/>
                      </a:endParaRPr>
                    </a:p>
                  </a:txBody>
                  <a:tcPr marL="68580" marR="68580" marT="0" marB="0">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pPr>
                        <a:lnSpc>
                          <a:spcPts val="1800"/>
                        </a:lnSpc>
                        <a:spcAft>
                          <a:spcPts val="0"/>
                        </a:spcAft>
                      </a:pPr>
                      <a:endParaRPr lang="en-US" sz="2400" u="sng" kern="100" dirty="0">
                        <a:solidFill>
                          <a:srgbClr val="FF0000"/>
                        </a:solidFill>
                        <a:effectLst/>
                      </a:endParaRPr>
                    </a:p>
                    <a:p>
                      <a:pPr>
                        <a:lnSpc>
                          <a:spcPts val="1800"/>
                        </a:lnSpc>
                        <a:spcAft>
                          <a:spcPts val="0"/>
                        </a:spcAft>
                      </a:pPr>
                      <a:r>
                        <a:rPr lang="en-US" sz="2400" u="sng" kern="100" dirty="0">
                          <a:solidFill>
                            <a:srgbClr val="FF0000"/>
                          </a:solidFill>
                          <a:effectLst/>
                        </a:rPr>
                        <a:t>  </a:t>
                      </a:r>
                      <a:r>
                        <a:rPr lang="zh-TW" sz="2400" u="sng" kern="100" dirty="0">
                          <a:solidFill>
                            <a:srgbClr val="FF0000"/>
                          </a:solidFill>
                          <a:effectLst/>
                        </a:rPr>
                        <a:t>三皈依</a:t>
                      </a:r>
                      <a:endParaRPr lang="zh-TW" sz="2400" u="sng" kern="100" dirty="0">
                        <a:solidFill>
                          <a:srgbClr val="FF0000"/>
                        </a:solidFill>
                        <a:effectLst/>
                        <a:latin typeface="+mn-ea"/>
                        <a:ea typeface="+mn-ea"/>
                        <a:cs typeface="Mangal" panose="02040503050203030202" pitchFamily="18" charset="0"/>
                      </a:endParaRPr>
                    </a:p>
                  </a:txBody>
                  <a:tcPr marL="68580" marR="68580" marT="0" marB="0">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pPr>
                        <a:lnSpc>
                          <a:spcPts val="1800"/>
                        </a:lnSpc>
                        <a:spcAft>
                          <a:spcPts val="0"/>
                        </a:spcAft>
                      </a:pPr>
                      <a:endParaRPr lang="en-US" sz="2400" u="sng" kern="100" dirty="0">
                        <a:solidFill>
                          <a:srgbClr val="FF0000"/>
                        </a:solidFill>
                        <a:effectLst/>
                      </a:endParaRPr>
                    </a:p>
                    <a:p>
                      <a:pPr>
                        <a:lnSpc>
                          <a:spcPts val="1800"/>
                        </a:lnSpc>
                        <a:spcAft>
                          <a:spcPts val="0"/>
                        </a:spcAft>
                      </a:pPr>
                      <a:r>
                        <a:rPr lang="en-US" sz="2400" u="sng" kern="100" dirty="0">
                          <a:solidFill>
                            <a:srgbClr val="FF0000"/>
                          </a:solidFill>
                          <a:effectLst/>
                        </a:rPr>
                        <a:t>  </a:t>
                      </a:r>
                      <a:r>
                        <a:rPr lang="zh-TW" sz="2400" u="sng" kern="100" dirty="0">
                          <a:solidFill>
                            <a:srgbClr val="FF0000"/>
                          </a:solidFill>
                          <a:effectLst/>
                        </a:rPr>
                        <a:t>四皈依、六皈依</a:t>
                      </a:r>
                      <a:endParaRPr lang="zh-TW" sz="2400" u="sng" kern="100" dirty="0">
                        <a:solidFill>
                          <a:srgbClr val="FF0000"/>
                        </a:solidFill>
                        <a:effectLst/>
                        <a:latin typeface="+mn-ea"/>
                        <a:ea typeface="+mn-ea"/>
                        <a:cs typeface="Mangal" panose="02040503050203030202" pitchFamily="18" charset="0"/>
                      </a:endParaRPr>
                    </a:p>
                  </a:txBody>
                  <a:tcPr marL="68580" marR="68580" marT="0" marB="0">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3363864892"/>
                  </a:ext>
                </a:extLst>
              </a:tr>
              <a:tr h="567580">
                <a:tc>
                  <a:txBody>
                    <a:bodyPr/>
                    <a:lstStyle/>
                    <a:p>
                      <a:pPr>
                        <a:lnSpc>
                          <a:spcPts val="1800"/>
                        </a:lnSpc>
                        <a:spcAft>
                          <a:spcPts val="0"/>
                        </a:spcAft>
                      </a:pPr>
                      <a:endParaRPr lang="en-US" sz="2400" kern="100" dirty="0">
                        <a:solidFill>
                          <a:srgbClr val="0070C0"/>
                        </a:solidFill>
                        <a:effectLst/>
                      </a:endParaRPr>
                    </a:p>
                    <a:p>
                      <a:pPr>
                        <a:lnSpc>
                          <a:spcPts val="1800"/>
                        </a:lnSpc>
                        <a:spcAft>
                          <a:spcPts val="0"/>
                        </a:spcAft>
                      </a:pPr>
                      <a:r>
                        <a:rPr lang="en-US" sz="2400" kern="100" dirty="0">
                          <a:solidFill>
                            <a:srgbClr val="0070C0"/>
                          </a:solidFill>
                          <a:effectLst/>
                        </a:rPr>
                        <a:t> 5. </a:t>
                      </a:r>
                      <a:r>
                        <a:rPr lang="zh-TW" sz="2400" kern="100" dirty="0">
                          <a:solidFill>
                            <a:srgbClr val="0070C0"/>
                          </a:solidFill>
                          <a:effectLst/>
                        </a:rPr>
                        <a:t>修行</a:t>
                      </a:r>
                      <a:endParaRPr lang="zh-TW" sz="2400" kern="100" dirty="0">
                        <a:solidFill>
                          <a:srgbClr val="0070C0"/>
                        </a:solidFill>
                        <a:effectLst/>
                        <a:latin typeface="+mn-ea"/>
                        <a:ea typeface="+mn-ea"/>
                        <a:cs typeface="Mangal" panose="02040503050203030202" pitchFamily="18" charset="0"/>
                      </a:endParaRPr>
                    </a:p>
                  </a:txBody>
                  <a:tcPr marL="68580" marR="68580" marT="0" marB="0">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pPr>
                        <a:lnSpc>
                          <a:spcPts val="1800"/>
                        </a:lnSpc>
                        <a:spcAft>
                          <a:spcPts val="0"/>
                        </a:spcAft>
                      </a:pPr>
                      <a:endParaRPr lang="en-US" sz="2400" u="sng" kern="100" dirty="0">
                        <a:solidFill>
                          <a:srgbClr val="FF0000"/>
                        </a:solidFill>
                        <a:effectLst/>
                      </a:endParaRPr>
                    </a:p>
                    <a:p>
                      <a:pPr>
                        <a:lnSpc>
                          <a:spcPts val="1800"/>
                        </a:lnSpc>
                        <a:spcAft>
                          <a:spcPts val="0"/>
                        </a:spcAft>
                      </a:pPr>
                      <a:r>
                        <a:rPr lang="en-US" sz="2400" u="sng" kern="100" dirty="0">
                          <a:solidFill>
                            <a:srgbClr val="FF0000"/>
                          </a:solidFill>
                          <a:effectLst/>
                        </a:rPr>
                        <a:t>  </a:t>
                      </a:r>
                      <a:r>
                        <a:rPr lang="zh-TW" sz="2400" u="sng" kern="100" dirty="0">
                          <a:solidFill>
                            <a:srgbClr val="FF0000"/>
                          </a:solidFill>
                          <a:effectLst/>
                        </a:rPr>
                        <a:t>念佛、禪修</a:t>
                      </a:r>
                      <a:endParaRPr lang="zh-TW" sz="2400" u="sng" kern="100" dirty="0">
                        <a:solidFill>
                          <a:srgbClr val="FF0000"/>
                        </a:solidFill>
                        <a:effectLst/>
                        <a:latin typeface="+mn-ea"/>
                        <a:ea typeface="+mn-ea"/>
                        <a:cs typeface="Mangal" panose="02040503050203030202" pitchFamily="18" charset="0"/>
                      </a:endParaRPr>
                    </a:p>
                  </a:txBody>
                  <a:tcPr marL="68580" marR="68580" marT="0" marB="0">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pPr>
                        <a:lnSpc>
                          <a:spcPts val="1800"/>
                        </a:lnSpc>
                        <a:spcAft>
                          <a:spcPts val="0"/>
                        </a:spcAft>
                      </a:pPr>
                      <a:endParaRPr lang="en-US" sz="2400" u="sng" kern="100" dirty="0">
                        <a:solidFill>
                          <a:srgbClr val="FF0000"/>
                        </a:solidFill>
                        <a:effectLst/>
                      </a:endParaRPr>
                    </a:p>
                    <a:p>
                      <a:pPr>
                        <a:lnSpc>
                          <a:spcPts val="1800"/>
                        </a:lnSpc>
                        <a:spcAft>
                          <a:spcPts val="0"/>
                        </a:spcAft>
                      </a:pPr>
                      <a:r>
                        <a:rPr lang="en-US" sz="2400" u="sng" kern="100" dirty="0">
                          <a:solidFill>
                            <a:srgbClr val="FF0000"/>
                          </a:solidFill>
                          <a:effectLst/>
                        </a:rPr>
                        <a:t>  </a:t>
                      </a:r>
                      <a:r>
                        <a:rPr lang="zh-TW" sz="2400" u="sng" kern="100" dirty="0">
                          <a:solidFill>
                            <a:srgbClr val="FF0000"/>
                          </a:solidFill>
                          <a:effectLst/>
                        </a:rPr>
                        <a:t>禪修、觀想、修持儀軌</a:t>
                      </a:r>
                      <a:endParaRPr lang="zh-TW" sz="2400" u="sng" kern="100" dirty="0">
                        <a:solidFill>
                          <a:srgbClr val="FF0000"/>
                        </a:solidFill>
                        <a:effectLst/>
                        <a:latin typeface="+mn-ea"/>
                        <a:ea typeface="+mn-ea"/>
                        <a:cs typeface="Mangal" panose="02040503050203030202" pitchFamily="18" charset="0"/>
                      </a:endParaRPr>
                    </a:p>
                  </a:txBody>
                  <a:tcPr marL="68580" marR="68580" marT="0" marB="0">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1817507684"/>
                  </a:ext>
                </a:extLst>
              </a:tr>
              <a:tr h="257305">
                <a:tc>
                  <a:txBody>
                    <a:bodyPr/>
                    <a:lstStyle/>
                    <a:p>
                      <a:pPr>
                        <a:lnSpc>
                          <a:spcPts val="1800"/>
                        </a:lnSpc>
                        <a:spcAft>
                          <a:spcPts val="0"/>
                        </a:spcAft>
                      </a:pPr>
                      <a:endParaRPr lang="en-US" sz="2400" kern="100" dirty="0">
                        <a:solidFill>
                          <a:srgbClr val="0070C0"/>
                        </a:solidFill>
                        <a:effectLst/>
                      </a:endParaRPr>
                    </a:p>
                    <a:p>
                      <a:pPr>
                        <a:lnSpc>
                          <a:spcPts val="1800"/>
                        </a:lnSpc>
                        <a:spcAft>
                          <a:spcPts val="0"/>
                        </a:spcAft>
                      </a:pPr>
                      <a:r>
                        <a:rPr lang="en-US" sz="2400" kern="100" dirty="0">
                          <a:solidFill>
                            <a:srgbClr val="0070C0"/>
                          </a:solidFill>
                          <a:effectLst/>
                        </a:rPr>
                        <a:t> 6. </a:t>
                      </a:r>
                      <a:r>
                        <a:rPr lang="zh-TW" sz="2400" kern="100" dirty="0">
                          <a:solidFill>
                            <a:srgbClr val="0070C0"/>
                          </a:solidFill>
                          <a:effectLst/>
                        </a:rPr>
                        <a:t>成佛</a:t>
                      </a:r>
                      <a:endParaRPr lang="zh-TW" sz="2400" kern="100" dirty="0">
                        <a:solidFill>
                          <a:srgbClr val="0070C0"/>
                        </a:solidFill>
                        <a:effectLst/>
                        <a:latin typeface="+mn-ea"/>
                        <a:ea typeface="+mn-ea"/>
                        <a:cs typeface="Mangal" panose="02040503050203030202" pitchFamily="18" charset="0"/>
                      </a:endParaRPr>
                    </a:p>
                  </a:txBody>
                  <a:tcPr marL="68580" marR="68580" marT="0" marB="0">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pPr>
                        <a:lnSpc>
                          <a:spcPts val="1800"/>
                        </a:lnSpc>
                        <a:spcAft>
                          <a:spcPts val="0"/>
                        </a:spcAft>
                      </a:pPr>
                      <a:endParaRPr lang="en-US" sz="2400" u="sng" kern="100" dirty="0">
                        <a:solidFill>
                          <a:srgbClr val="FF0000"/>
                        </a:solidFill>
                        <a:effectLst/>
                      </a:endParaRPr>
                    </a:p>
                    <a:p>
                      <a:pPr>
                        <a:lnSpc>
                          <a:spcPts val="1800"/>
                        </a:lnSpc>
                        <a:spcAft>
                          <a:spcPts val="0"/>
                        </a:spcAft>
                      </a:pPr>
                      <a:r>
                        <a:rPr lang="en-US" sz="2400" u="sng" kern="100" dirty="0">
                          <a:solidFill>
                            <a:srgbClr val="FF0000"/>
                          </a:solidFill>
                          <a:effectLst/>
                        </a:rPr>
                        <a:t>  </a:t>
                      </a:r>
                      <a:r>
                        <a:rPr lang="zh-TW" sz="2400" u="sng" kern="100" dirty="0">
                          <a:solidFill>
                            <a:srgbClr val="FF0000"/>
                          </a:solidFill>
                          <a:effectLst/>
                        </a:rPr>
                        <a:t>他生成佛</a:t>
                      </a:r>
                      <a:endParaRPr lang="en-US" altLang="zh-TW" sz="2400" u="sng" kern="100" dirty="0">
                        <a:solidFill>
                          <a:srgbClr val="FF0000"/>
                        </a:solidFill>
                        <a:effectLst/>
                      </a:endParaRPr>
                    </a:p>
                    <a:p>
                      <a:pPr>
                        <a:lnSpc>
                          <a:spcPts val="1800"/>
                        </a:lnSpc>
                        <a:spcAft>
                          <a:spcPts val="0"/>
                        </a:spcAft>
                      </a:pPr>
                      <a:endParaRPr lang="zh-TW" sz="2400" u="sng" kern="100" dirty="0">
                        <a:solidFill>
                          <a:srgbClr val="FF0000"/>
                        </a:solidFill>
                        <a:effectLst/>
                        <a:latin typeface="+mn-ea"/>
                        <a:ea typeface="+mn-ea"/>
                        <a:cs typeface="Mangal" panose="02040503050203030202" pitchFamily="18" charset="0"/>
                      </a:endParaRPr>
                    </a:p>
                  </a:txBody>
                  <a:tcPr marL="68580" marR="68580" marT="0" marB="0">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pPr>
                        <a:lnSpc>
                          <a:spcPts val="1800"/>
                        </a:lnSpc>
                        <a:spcAft>
                          <a:spcPts val="0"/>
                        </a:spcAft>
                      </a:pPr>
                      <a:endParaRPr lang="en-US" sz="2400" u="sng" kern="100" dirty="0">
                        <a:solidFill>
                          <a:srgbClr val="FF0000"/>
                        </a:solidFill>
                        <a:effectLst/>
                      </a:endParaRPr>
                    </a:p>
                    <a:p>
                      <a:pPr>
                        <a:lnSpc>
                          <a:spcPts val="1800"/>
                        </a:lnSpc>
                        <a:spcAft>
                          <a:spcPts val="0"/>
                        </a:spcAft>
                      </a:pPr>
                      <a:r>
                        <a:rPr lang="en-US" sz="2400" u="sng" kern="100" dirty="0">
                          <a:solidFill>
                            <a:srgbClr val="FF0000"/>
                          </a:solidFill>
                          <a:effectLst/>
                        </a:rPr>
                        <a:t>  </a:t>
                      </a:r>
                      <a:r>
                        <a:rPr lang="zh-TW" sz="2400" u="sng" kern="100" dirty="0">
                          <a:solidFill>
                            <a:srgbClr val="FF0000"/>
                          </a:solidFill>
                          <a:effectLst/>
                        </a:rPr>
                        <a:t>即身成佛</a:t>
                      </a:r>
                      <a:endParaRPr lang="zh-TW" sz="2400" u="sng" kern="100" dirty="0">
                        <a:solidFill>
                          <a:srgbClr val="FF0000"/>
                        </a:solidFill>
                        <a:effectLst/>
                        <a:latin typeface="+mn-ea"/>
                        <a:ea typeface="+mn-ea"/>
                        <a:cs typeface="Mangal" panose="02040503050203030202" pitchFamily="18" charset="0"/>
                      </a:endParaRPr>
                    </a:p>
                  </a:txBody>
                  <a:tcPr marL="68580" marR="68580" marT="0" marB="0">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4001854290"/>
                  </a:ext>
                </a:extLst>
              </a:tr>
              <a:tr h="567580">
                <a:tc>
                  <a:txBody>
                    <a:bodyPr/>
                    <a:lstStyle/>
                    <a:p>
                      <a:pPr>
                        <a:lnSpc>
                          <a:spcPts val="1800"/>
                        </a:lnSpc>
                        <a:spcAft>
                          <a:spcPts val="0"/>
                        </a:spcAft>
                      </a:pPr>
                      <a:endParaRPr lang="en-US" sz="2400" kern="100" dirty="0">
                        <a:solidFill>
                          <a:srgbClr val="0070C0"/>
                        </a:solidFill>
                        <a:effectLst/>
                      </a:endParaRPr>
                    </a:p>
                    <a:p>
                      <a:pPr>
                        <a:lnSpc>
                          <a:spcPts val="1800"/>
                        </a:lnSpc>
                        <a:spcAft>
                          <a:spcPts val="0"/>
                        </a:spcAft>
                      </a:pPr>
                      <a:r>
                        <a:rPr lang="en-US" sz="2400" kern="100" dirty="0">
                          <a:solidFill>
                            <a:srgbClr val="0070C0"/>
                          </a:solidFill>
                          <a:effectLst/>
                        </a:rPr>
                        <a:t> 7. </a:t>
                      </a:r>
                      <a:r>
                        <a:rPr lang="zh-TW" sz="2400" kern="100" dirty="0">
                          <a:solidFill>
                            <a:srgbClr val="0070C0"/>
                          </a:solidFill>
                          <a:effectLst/>
                        </a:rPr>
                        <a:t>傳承</a:t>
                      </a:r>
                      <a:endParaRPr lang="zh-TW" sz="2400" kern="100" dirty="0">
                        <a:solidFill>
                          <a:srgbClr val="0070C0"/>
                        </a:solidFill>
                        <a:effectLst/>
                        <a:latin typeface="+mn-ea"/>
                        <a:ea typeface="+mn-ea"/>
                        <a:cs typeface="Mangal" panose="02040503050203030202" pitchFamily="18" charset="0"/>
                      </a:endParaRPr>
                    </a:p>
                  </a:txBody>
                  <a:tcPr marL="68580" marR="68580" marT="0" marB="0">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pPr>
                        <a:lnSpc>
                          <a:spcPts val="1800"/>
                        </a:lnSpc>
                        <a:spcAft>
                          <a:spcPts val="0"/>
                        </a:spcAft>
                      </a:pPr>
                      <a:r>
                        <a:rPr lang="en-US" sz="2400" u="sng" kern="100" dirty="0">
                          <a:solidFill>
                            <a:srgbClr val="FF0000"/>
                          </a:solidFill>
                          <a:effectLst/>
                        </a:rPr>
                        <a:t> </a:t>
                      </a:r>
                    </a:p>
                    <a:p>
                      <a:pPr>
                        <a:lnSpc>
                          <a:spcPts val="1800"/>
                        </a:lnSpc>
                        <a:spcAft>
                          <a:spcPts val="0"/>
                        </a:spcAft>
                      </a:pPr>
                      <a:r>
                        <a:rPr lang="en-US" sz="2400" u="sng" kern="100" dirty="0">
                          <a:solidFill>
                            <a:srgbClr val="FF0000"/>
                          </a:solidFill>
                          <a:effectLst/>
                        </a:rPr>
                        <a:t>  </a:t>
                      </a:r>
                      <a:r>
                        <a:rPr lang="zh-TW" sz="2400" u="sng" kern="100" dirty="0">
                          <a:solidFill>
                            <a:srgbClr val="FF0000"/>
                          </a:solidFill>
                          <a:effectLst/>
                        </a:rPr>
                        <a:t>較不重視（不重口傳）</a:t>
                      </a:r>
                      <a:endParaRPr lang="zh-TW" sz="2400" u="sng" kern="100" dirty="0">
                        <a:solidFill>
                          <a:srgbClr val="FF0000"/>
                        </a:solidFill>
                        <a:effectLst/>
                        <a:latin typeface="+mn-ea"/>
                        <a:ea typeface="+mn-ea"/>
                        <a:cs typeface="Mangal" panose="02040503050203030202" pitchFamily="18" charset="0"/>
                      </a:endParaRPr>
                    </a:p>
                  </a:txBody>
                  <a:tcPr marL="68580" marR="68580" marT="0" marB="0">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pPr>
                        <a:lnSpc>
                          <a:spcPts val="1800"/>
                        </a:lnSpc>
                        <a:spcAft>
                          <a:spcPts val="0"/>
                        </a:spcAft>
                      </a:pPr>
                      <a:endParaRPr lang="en-US" sz="2400" u="sng" kern="100" dirty="0">
                        <a:solidFill>
                          <a:srgbClr val="FF0000"/>
                        </a:solidFill>
                        <a:effectLst/>
                      </a:endParaRPr>
                    </a:p>
                    <a:p>
                      <a:pPr>
                        <a:lnSpc>
                          <a:spcPts val="1800"/>
                        </a:lnSpc>
                        <a:spcAft>
                          <a:spcPts val="0"/>
                        </a:spcAft>
                      </a:pPr>
                      <a:r>
                        <a:rPr lang="en-US" sz="2400" u="sng" kern="100" dirty="0">
                          <a:solidFill>
                            <a:srgbClr val="FF0000"/>
                          </a:solidFill>
                          <a:effectLst/>
                        </a:rPr>
                        <a:t>  </a:t>
                      </a:r>
                      <a:r>
                        <a:rPr lang="zh-TW" sz="2400" u="sng" kern="100" dirty="0">
                          <a:solidFill>
                            <a:srgbClr val="FF0000"/>
                          </a:solidFill>
                          <a:effectLst/>
                        </a:rPr>
                        <a:t>較為重視（重口傳）</a:t>
                      </a:r>
                      <a:endParaRPr lang="zh-TW" sz="2400" u="sng" kern="100" dirty="0">
                        <a:solidFill>
                          <a:srgbClr val="FF0000"/>
                        </a:solidFill>
                        <a:effectLst/>
                        <a:latin typeface="+mn-ea"/>
                        <a:ea typeface="+mn-ea"/>
                        <a:cs typeface="Mangal" panose="02040503050203030202" pitchFamily="18" charset="0"/>
                      </a:endParaRPr>
                    </a:p>
                  </a:txBody>
                  <a:tcPr marL="68580" marR="68580" marT="0" marB="0">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1963083144"/>
                  </a:ext>
                </a:extLst>
              </a:tr>
            </a:tbl>
          </a:graphicData>
        </a:graphic>
      </p:graphicFrame>
    </p:spTree>
    <p:extLst>
      <p:ext uri="{BB962C8B-B14F-4D97-AF65-F5344CB8AC3E}">
        <p14:creationId xmlns:p14="http://schemas.microsoft.com/office/powerpoint/2010/main" val="2062510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DBE0138-7282-4D88-894D-66399DCDA961}"/>
              </a:ext>
            </a:extLst>
          </p:cNvPr>
          <p:cNvSpPr>
            <a:spLocks noGrp="1"/>
          </p:cNvSpPr>
          <p:nvPr>
            <p:ph type="title"/>
          </p:nvPr>
        </p:nvSpPr>
        <p:spPr>
          <a:xfrm>
            <a:off x="1788851" y="491603"/>
            <a:ext cx="5135732" cy="796771"/>
          </a:xfrm>
        </p:spPr>
        <p:txBody>
          <a:bodyPr>
            <a:normAutofit/>
          </a:bodyPr>
          <a:lstStyle/>
          <a:p>
            <a:r>
              <a:rPr lang="zh-TW" altLang="zh-HK" sz="4000" b="1" dirty="0"/>
              <a:t>乙</a:t>
            </a:r>
            <a:r>
              <a:rPr lang="en-US" altLang="zh-HK" sz="4000" b="1" dirty="0"/>
              <a:t>. </a:t>
            </a:r>
            <a:r>
              <a:rPr lang="zh-TW" altLang="zh-HK" sz="4000" b="1" dirty="0"/>
              <a:t>密教思想發展軌跡</a:t>
            </a:r>
            <a:endParaRPr lang="zh-HK" altLang="en-US" sz="4000" dirty="0"/>
          </a:p>
        </p:txBody>
      </p:sp>
      <p:sp>
        <p:nvSpPr>
          <p:cNvPr id="3" name="內容版面配置區 2">
            <a:extLst>
              <a:ext uri="{FF2B5EF4-FFF2-40B4-BE49-F238E27FC236}">
                <a16:creationId xmlns:a16="http://schemas.microsoft.com/office/drawing/2014/main" id="{C72DA4BE-0294-4CE1-BDDF-3530B7C7F400}"/>
              </a:ext>
            </a:extLst>
          </p:cNvPr>
          <p:cNvSpPr>
            <a:spLocks noGrp="1"/>
          </p:cNvSpPr>
          <p:nvPr>
            <p:ph idx="1"/>
          </p:nvPr>
        </p:nvSpPr>
        <p:spPr>
          <a:xfrm>
            <a:off x="1839897" y="1469252"/>
            <a:ext cx="9499107" cy="4718484"/>
          </a:xfrm>
        </p:spPr>
        <p:txBody>
          <a:bodyPr>
            <a:normAutofit lnSpcReduction="10000"/>
          </a:bodyPr>
          <a:lstStyle/>
          <a:p>
            <a:pPr marL="0" indent="0">
              <a:buNone/>
            </a:pPr>
            <a:r>
              <a:rPr lang="zh-TW" altLang="zh-HK" sz="3600" b="1" dirty="0"/>
              <a:t>一</a:t>
            </a:r>
            <a:r>
              <a:rPr lang="en-US" altLang="zh-HK" sz="3600" b="1" dirty="0"/>
              <a:t>. </a:t>
            </a:r>
            <a:r>
              <a:rPr lang="zh-TW" altLang="zh-HK" sz="3600" b="1" dirty="0"/>
              <a:t>密教思想在印度的開展</a:t>
            </a:r>
            <a:endParaRPr lang="zh-TW" altLang="zh-HK" sz="3600" dirty="0"/>
          </a:p>
          <a:p>
            <a:pPr marL="0" indent="0">
              <a:buNone/>
            </a:pPr>
            <a:endParaRPr lang="en-US" altLang="zh-HK" sz="2400" b="1" dirty="0"/>
          </a:p>
          <a:p>
            <a:pPr marL="0" indent="0">
              <a:buNone/>
            </a:pPr>
            <a:r>
              <a:rPr lang="en-US" altLang="zh-HK" sz="2400" b="1" dirty="0"/>
              <a:t>1. </a:t>
            </a:r>
            <a:r>
              <a:rPr lang="zh-TW" altLang="zh-HK" sz="2400" b="1" dirty="0"/>
              <a:t>密教思想與婆羅門思想的歷史淵源</a:t>
            </a:r>
            <a:endParaRPr lang="en-US" altLang="zh-TW" sz="2400" b="1" dirty="0"/>
          </a:p>
          <a:p>
            <a:pPr marL="0" indent="0">
              <a:buNone/>
            </a:pPr>
            <a:r>
              <a:rPr lang="en-US" altLang="zh-HK" sz="2400" b="1" dirty="0"/>
              <a:t>1.1 </a:t>
            </a:r>
            <a:r>
              <a:rPr lang="zh-TW" altLang="zh-HK" sz="2400" b="1" dirty="0"/>
              <a:t>婆羅門思想的本源：《吠陀》本集</a:t>
            </a:r>
          </a:p>
          <a:p>
            <a:r>
              <a:rPr lang="zh-TW" altLang="zh-HK" sz="2400" dirty="0"/>
              <a:t>入侵印度的雅利安人崇拜自然神，相信藉著諸神的恩賜便可得到幸福和庇佑，因此對祭祀的儀式及經文的唱誦特別重視，更有專人負責創作和唱誦這些獻給諸神的讚歌、祝禱文及咒語。後來把這些真言（讚歌、祈禱文句、咒語、祭祀儀式）及它們的解釋收集整理，便成為了《吠陀》本集的經典。雅利安人相信只要持誦這些真言咒語就可以得到神靈的保護及庇佑，達到消災招福的最終目的。我們可以說，在《吠陀》本集中已經有了</a:t>
            </a:r>
            <a:r>
              <a:rPr lang="zh-TW" altLang="zh-HK" sz="2400" u="sng" dirty="0">
                <a:solidFill>
                  <a:srgbClr val="FF0000"/>
                </a:solidFill>
              </a:rPr>
              <a:t>息災法、咒詛法、開運法</a:t>
            </a:r>
            <a:r>
              <a:rPr lang="zh-TW" altLang="zh-HK" sz="2400" dirty="0"/>
              <a:t>等等真言密法。</a:t>
            </a:r>
          </a:p>
          <a:p>
            <a:endParaRPr lang="zh-TW" altLang="zh-HK" dirty="0"/>
          </a:p>
          <a:p>
            <a:endParaRPr lang="zh-HK" altLang="en-US" dirty="0"/>
          </a:p>
        </p:txBody>
      </p:sp>
      <p:pic>
        <p:nvPicPr>
          <p:cNvPr id="6146" name="Picture 2" descr="å éç¶çåçæå°çµæ">
            <a:extLst>
              <a:ext uri="{FF2B5EF4-FFF2-40B4-BE49-F238E27FC236}">
                <a16:creationId xmlns:a16="http://schemas.microsoft.com/office/drawing/2014/main" id="{46CE3D77-4337-4A60-9CD5-523B537FFC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41882" y="491603"/>
            <a:ext cx="3239795" cy="260831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41789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a:extLst>
              <a:ext uri="{FF2B5EF4-FFF2-40B4-BE49-F238E27FC236}">
                <a16:creationId xmlns:a16="http://schemas.microsoft.com/office/drawing/2014/main" id="{31077F4C-F596-4B56-AC9B-55F62D31A86E}"/>
              </a:ext>
            </a:extLst>
          </p:cNvPr>
          <p:cNvSpPr>
            <a:spLocks noGrp="1"/>
          </p:cNvSpPr>
          <p:nvPr>
            <p:ph idx="1"/>
          </p:nvPr>
        </p:nvSpPr>
        <p:spPr>
          <a:xfrm>
            <a:off x="1739283" y="679142"/>
            <a:ext cx="9464336" cy="3581400"/>
          </a:xfrm>
        </p:spPr>
        <p:txBody>
          <a:bodyPr>
            <a:normAutofit/>
          </a:bodyPr>
          <a:lstStyle/>
          <a:p>
            <a:pPr marL="0" indent="0">
              <a:buNone/>
            </a:pPr>
            <a:r>
              <a:rPr lang="en-US" altLang="zh-HK" sz="2400" b="1" dirty="0"/>
              <a:t>1.2 </a:t>
            </a:r>
            <a:r>
              <a:rPr lang="zh-TW" altLang="zh-HK" sz="2400" b="1" dirty="0"/>
              <a:t>彌曼差派</a:t>
            </a:r>
          </a:p>
          <a:p>
            <a:r>
              <a:rPr lang="zh-TW" altLang="zh-HK" sz="2400" dirty="0"/>
              <a:t>彌曼差派相信《吠陀》經典的權威性、正確性，認為透過</a:t>
            </a:r>
            <a:r>
              <a:rPr lang="zh-TW" altLang="zh-HK" sz="2400" u="sng" dirty="0">
                <a:solidFill>
                  <a:srgbClr val="FF0000"/>
                </a:solidFill>
              </a:rPr>
              <a:t>祭祀儀式</a:t>
            </a:r>
            <a:r>
              <a:rPr lang="zh-TW" altLang="zh-HK" sz="2400" dirty="0"/>
              <a:t>及</a:t>
            </a:r>
            <a:r>
              <a:rPr lang="zh-TW" altLang="zh-HK" sz="2400" u="sng" dirty="0">
                <a:solidFill>
                  <a:srgbClr val="FF0000"/>
                </a:solidFill>
              </a:rPr>
              <a:t>持誦真言咒語</a:t>
            </a:r>
            <a:r>
              <a:rPr lang="zh-TW" altLang="zh-HK" sz="2400" dirty="0"/>
              <a:t>，必定能夠獲得不可思議的力量。隨著彌曼差派的盛行，真言咒語的信仰逐漸普及化，由最初只是婆羅門等特殊階級的專利品，慢慢地遍及其他階級，並開始在民間流行起來，成為當時印度的一種普遍信仰。其實，吠陀這種已在民間普遍流行的真言信仰，對佛教構成一定程度的影響，可以說，密教的真言咒語都是由此演變而成的。</a:t>
            </a:r>
            <a:endParaRPr lang="zh-HK" altLang="en-US" sz="2400" dirty="0"/>
          </a:p>
        </p:txBody>
      </p:sp>
      <p:pic>
        <p:nvPicPr>
          <p:cNvPr id="7170" name="Picture 2" descr="å½æ¼å·®æ´¾çåçæå°çµæ">
            <a:extLst>
              <a:ext uri="{FF2B5EF4-FFF2-40B4-BE49-F238E27FC236}">
                <a16:creationId xmlns:a16="http://schemas.microsoft.com/office/drawing/2014/main" id="{4C2DEA32-79EA-4E8D-AA45-47BEE99948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72062" y="3621994"/>
            <a:ext cx="4278796" cy="3040697"/>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7172" name="Picture 4" descr="å½æ¼å·®æ´¾çåçæå°çµæ">
            <a:extLst>
              <a:ext uri="{FF2B5EF4-FFF2-40B4-BE49-F238E27FC236}">
                <a16:creationId xmlns:a16="http://schemas.microsoft.com/office/drawing/2014/main" id="{CABCAA58-B6F8-480F-BC57-35F2AF8323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5105" y="3893760"/>
            <a:ext cx="2130779" cy="276893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82644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990429D5-B08B-4467-BF0F-9928975B5E53}"/>
              </a:ext>
            </a:extLst>
          </p:cNvPr>
          <p:cNvSpPr>
            <a:spLocks noGrp="1"/>
          </p:cNvSpPr>
          <p:nvPr>
            <p:ph type="title"/>
          </p:nvPr>
        </p:nvSpPr>
        <p:spPr>
          <a:xfrm>
            <a:off x="1742243" y="659167"/>
            <a:ext cx="9601200" cy="850037"/>
          </a:xfrm>
        </p:spPr>
        <p:txBody>
          <a:bodyPr>
            <a:normAutofit/>
          </a:bodyPr>
          <a:lstStyle/>
          <a:p>
            <a:r>
              <a:rPr lang="en-US" altLang="zh-HK" b="1" dirty="0"/>
              <a:t>2. </a:t>
            </a:r>
            <a:r>
              <a:rPr lang="zh-TW" altLang="zh-HK" b="1" dirty="0"/>
              <a:t>原始佛教潛藏著的密教種子</a:t>
            </a:r>
            <a:endParaRPr lang="zh-HK" altLang="en-US" dirty="0"/>
          </a:p>
        </p:txBody>
      </p:sp>
      <p:sp>
        <p:nvSpPr>
          <p:cNvPr id="3" name="內容版面配置區 2">
            <a:extLst>
              <a:ext uri="{FF2B5EF4-FFF2-40B4-BE49-F238E27FC236}">
                <a16:creationId xmlns:a16="http://schemas.microsoft.com/office/drawing/2014/main" id="{82341BA4-2E5F-4BD8-B06B-0EBC15247139}"/>
              </a:ext>
            </a:extLst>
          </p:cNvPr>
          <p:cNvSpPr>
            <a:spLocks noGrp="1"/>
          </p:cNvSpPr>
          <p:nvPr>
            <p:ph idx="1"/>
          </p:nvPr>
        </p:nvSpPr>
        <p:spPr>
          <a:xfrm>
            <a:off x="1837678" y="1638299"/>
            <a:ext cx="9410330" cy="2827169"/>
          </a:xfrm>
        </p:spPr>
        <p:txBody>
          <a:bodyPr/>
          <a:lstStyle/>
          <a:p>
            <a:r>
              <a:rPr lang="zh-TW" altLang="zh-HK" sz="2400" dirty="0">
                <a:solidFill>
                  <a:srgbClr val="FF0000"/>
                </a:solidFill>
              </a:rPr>
              <a:t>釋迦牟尼佛創立佛教之初曾經禁止弟子使用婆羅門教的咒語及祭祀儀軌，</a:t>
            </a:r>
            <a:r>
              <a:rPr lang="zh-TW" altLang="zh-HK" sz="2400" dirty="0"/>
              <a:t>因為釋迦牟尼佛是透過不斷努力修證而獲得覺悟，解脫生死。佛陀的修行經歷讓他深信解脫生死是要由智慧證得，</a:t>
            </a:r>
            <a:r>
              <a:rPr lang="zh-TW" altLang="zh-HK" sz="2400" dirty="0">
                <a:solidFill>
                  <a:srgbClr val="FF0000"/>
                </a:solidFill>
              </a:rPr>
              <a:t>婆羅門教這些咒語及祭祀儀軌，對於獲得智慧解脫是毫無幫助，甚至會對修行造成一定的障礙，所以佛陀一律嚴禁弟子使用咒語及祭祀儀軌的。</a:t>
            </a:r>
            <a:r>
              <a:rPr lang="zh-TW" altLang="zh-HK" sz="2400" dirty="0"/>
              <a:t>不過，對於佛陀這項禁戒，究竟有多少弟子真的可以切實奉行呢？這其實是存疑的。</a:t>
            </a:r>
            <a:endParaRPr lang="en-US" altLang="zh-TW" sz="2400" dirty="0"/>
          </a:p>
          <a:p>
            <a:endParaRPr lang="en-US" altLang="zh-TW" sz="2400" dirty="0"/>
          </a:p>
          <a:p>
            <a:endParaRPr lang="zh-TW" altLang="zh-HK" sz="2400" dirty="0"/>
          </a:p>
          <a:p>
            <a:endParaRPr lang="zh-HK" altLang="en-US" dirty="0"/>
          </a:p>
        </p:txBody>
      </p:sp>
      <p:pic>
        <p:nvPicPr>
          <p:cNvPr id="8198" name="Picture 6" descr="å½æ¼å·®æ´¾çåçæå°çµæ">
            <a:extLst>
              <a:ext uri="{FF2B5EF4-FFF2-40B4-BE49-F238E27FC236}">
                <a16:creationId xmlns:a16="http://schemas.microsoft.com/office/drawing/2014/main" id="{ADDDC35C-97BD-4578-BD1C-74102411D5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83729" y="4115817"/>
            <a:ext cx="2170593" cy="2742183"/>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8202" name="Picture 10" descr="ç¸éåç">
            <a:extLst>
              <a:ext uri="{FF2B5EF4-FFF2-40B4-BE49-F238E27FC236}">
                <a16:creationId xmlns:a16="http://schemas.microsoft.com/office/drawing/2014/main" id="{FB58A103-18E5-474B-9101-1CED993210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5136" y="4374082"/>
            <a:ext cx="4776548" cy="234349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16046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a:extLst>
              <a:ext uri="{FF2B5EF4-FFF2-40B4-BE49-F238E27FC236}">
                <a16:creationId xmlns:a16="http://schemas.microsoft.com/office/drawing/2014/main" id="{EA5FFF9F-CF78-489A-BA56-75482D3F8EFC}"/>
              </a:ext>
            </a:extLst>
          </p:cNvPr>
          <p:cNvSpPr>
            <a:spLocks noGrp="1"/>
          </p:cNvSpPr>
          <p:nvPr>
            <p:ph idx="1"/>
          </p:nvPr>
        </p:nvSpPr>
        <p:spPr>
          <a:xfrm>
            <a:off x="1295399" y="732407"/>
            <a:ext cx="10325471" cy="3795205"/>
          </a:xfrm>
        </p:spPr>
        <p:txBody>
          <a:bodyPr>
            <a:normAutofit/>
          </a:bodyPr>
          <a:lstStyle/>
          <a:p>
            <a:r>
              <a:rPr lang="zh-TW" altLang="zh-HK" sz="2400" dirty="0"/>
              <a:t>為甚麼會有部份弟子不能嚴格奉行佛陀所說的禁戒呢？因為在佛陀創教之初，有很多婆羅門及外道因受到佛陀的攝化而改信佛教，但在</a:t>
            </a:r>
            <a:r>
              <a:rPr lang="zh-TW" altLang="zh-HK" sz="2400" dirty="0">
                <a:solidFill>
                  <a:srgbClr val="FF0000"/>
                </a:solidFill>
              </a:rPr>
              <a:t>他們仍未皈信佛教之前，已有操作宗教祭祀儀軌、使用巫術及持誦咒語的習慣</a:t>
            </a:r>
            <a:r>
              <a:rPr lang="zh-TW" altLang="zh-HK" sz="2400" dirty="0"/>
              <a:t>，</a:t>
            </a:r>
            <a:r>
              <a:rPr lang="zh-TW" altLang="zh-HK" sz="2400" dirty="0">
                <a:solidFill>
                  <a:srgbClr val="FF0000"/>
                </a:solidFill>
              </a:rPr>
              <a:t>就算他們現在已立心皈依佛陀門下，但是長久以來使用咒術及祭祀的習慣卻不能容易地改變過來。</a:t>
            </a:r>
            <a:r>
              <a:rPr lang="zh-TW" altLang="zh-HK" sz="2400" dirty="0"/>
              <a:t>況且，當時的印度社會仍然是普遍使用真言咒語的；故此，必定要所有弟子於日常生活中完全擺脫祭祀持咒的積習，可以說是不大可能的。</a:t>
            </a:r>
            <a:r>
              <a:rPr lang="zh-TW" altLang="zh-HK" sz="2400" dirty="0">
                <a:solidFill>
                  <a:srgbClr val="FF0000"/>
                </a:solidFill>
              </a:rPr>
              <a:t>再加上印度地處亞熱帶，蛇蟲鼠蟻特別多，在森林中修行，很客易會受到毒蛇、毒蟲等侵襲而喪命；為了防身保命，大聲念誦咒語來驅趕蛇蟲鼠蟻是必需的。</a:t>
            </a:r>
          </a:p>
          <a:p>
            <a:endParaRPr lang="zh-HK" altLang="en-US" dirty="0"/>
          </a:p>
        </p:txBody>
      </p:sp>
      <p:pic>
        <p:nvPicPr>
          <p:cNvPr id="9220" name="Picture 4" descr="ç¸éåç">
            <a:extLst>
              <a:ext uri="{FF2B5EF4-FFF2-40B4-BE49-F238E27FC236}">
                <a16:creationId xmlns:a16="http://schemas.microsoft.com/office/drawing/2014/main" id="{A668DEAF-9AC9-4C64-8474-610C0B24AC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7422" y="4209508"/>
            <a:ext cx="3842534" cy="255971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9222" name="Picture 6" descr="ç¸éåç">
            <a:extLst>
              <a:ext uri="{FF2B5EF4-FFF2-40B4-BE49-F238E27FC236}">
                <a16:creationId xmlns:a16="http://schemas.microsoft.com/office/drawing/2014/main" id="{32B70F42-91D3-41EA-96B7-9E0931A219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31408" y="3902286"/>
            <a:ext cx="4296498" cy="286693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58712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a:extLst>
              <a:ext uri="{FF2B5EF4-FFF2-40B4-BE49-F238E27FC236}">
                <a16:creationId xmlns:a16="http://schemas.microsoft.com/office/drawing/2014/main" id="{C287E681-D51C-4F87-8000-7272E661638F}"/>
              </a:ext>
            </a:extLst>
          </p:cNvPr>
          <p:cNvSpPr>
            <a:spLocks noGrp="1"/>
          </p:cNvSpPr>
          <p:nvPr>
            <p:ph idx="1"/>
          </p:nvPr>
        </p:nvSpPr>
        <p:spPr>
          <a:xfrm>
            <a:off x="1958898" y="677663"/>
            <a:ext cx="8915400" cy="2038904"/>
          </a:xfrm>
        </p:spPr>
        <p:txBody>
          <a:bodyPr/>
          <a:lstStyle/>
          <a:p>
            <a:r>
              <a:rPr lang="zh-TW" altLang="zh-HK" sz="2400" dirty="0"/>
              <a:t>基於上述理由，佛陀對於這群初皈依佛教的外道卻網開一面，凡是不妨礙修行解脫、又與治病、治毒及使自己身心安樂等有關的善咒都是可以繼續使用。至於降伏諸天、策使鬼神、詛咒仇敵等等立心不良的惡咒則一律禁止使用。</a:t>
            </a:r>
          </a:p>
          <a:p>
            <a:endParaRPr lang="zh-HK" altLang="en-US" dirty="0"/>
          </a:p>
        </p:txBody>
      </p:sp>
      <p:pic>
        <p:nvPicPr>
          <p:cNvPr id="4" name="Picture 2" descr="å½æ¼å·®æ´¾çåçæå°çµæ">
            <a:extLst>
              <a:ext uri="{FF2B5EF4-FFF2-40B4-BE49-F238E27FC236}">
                <a16:creationId xmlns:a16="http://schemas.microsoft.com/office/drawing/2014/main" id="{5A02B476-9519-4B8E-A1CE-59493ACDD5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06237" y="2718787"/>
            <a:ext cx="4252133" cy="284529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0242" name="Picture 2" descr="å½æ¼å·®æ´¾çåçæå°çµæ">
            <a:extLst>
              <a:ext uri="{FF2B5EF4-FFF2-40B4-BE49-F238E27FC236}">
                <a16:creationId xmlns:a16="http://schemas.microsoft.com/office/drawing/2014/main" id="{1AACD169-A6E7-4D4F-B7AC-21B3C48831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6282" y="2450236"/>
            <a:ext cx="3106075" cy="414143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14533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033DE81-A8BB-4A30-B176-673A701F780F}"/>
              </a:ext>
            </a:extLst>
          </p:cNvPr>
          <p:cNvSpPr>
            <a:spLocks noGrp="1"/>
          </p:cNvSpPr>
          <p:nvPr>
            <p:ph type="title"/>
          </p:nvPr>
        </p:nvSpPr>
        <p:spPr>
          <a:xfrm>
            <a:off x="1753340" y="490491"/>
            <a:ext cx="9601200" cy="832282"/>
          </a:xfrm>
        </p:spPr>
        <p:txBody>
          <a:bodyPr>
            <a:normAutofit fontScale="90000"/>
          </a:bodyPr>
          <a:lstStyle/>
          <a:p>
            <a:r>
              <a:rPr lang="en-US" altLang="zh-HK" b="1" dirty="0"/>
              <a:t>3. </a:t>
            </a:r>
            <a:r>
              <a:rPr lang="zh-TW" altLang="zh-HK" b="1" dirty="0"/>
              <a:t>雜密時期（公元前</a:t>
            </a:r>
            <a:r>
              <a:rPr lang="en-US" altLang="zh-HK" b="1" dirty="0"/>
              <a:t>4</a:t>
            </a:r>
            <a:r>
              <a:rPr lang="zh-TW" altLang="zh-HK" b="1" dirty="0"/>
              <a:t>世紀至公元</a:t>
            </a:r>
            <a:r>
              <a:rPr lang="en-US" altLang="zh-HK" b="1" dirty="0"/>
              <a:t>5</a:t>
            </a:r>
            <a:r>
              <a:rPr lang="zh-TW" altLang="zh-HK" b="1" dirty="0"/>
              <a:t>世紀）</a:t>
            </a:r>
            <a:br>
              <a:rPr lang="zh-TW" altLang="zh-HK" dirty="0"/>
            </a:br>
            <a:endParaRPr lang="zh-HK" altLang="en-US" dirty="0"/>
          </a:p>
        </p:txBody>
      </p:sp>
      <p:sp>
        <p:nvSpPr>
          <p:cNvPr id="3" name="內容版面配置區 2">
            <a:extLst>
              <a:ext uri="{FF2B5EF4-FFF2-40B4-BE49-F238E27FC236}">
                <a16:creationId xmlns:a16="http://schemas.microsoft.com/office/drawing/2014/main" id="{3D57F35E-1740-4BC0-88EC-0AEEA5EDA310}"/>
              </a:ext>
            </a:extLst>
          </p:cNvPr>
          <p:cNvSpPr>
            <a:spLocks noGrp="1"/>
          </p:cNvSpPr>
          <p:nvPr>
            <p:ph idx="1"/>
          </p:nvPr>
        </p:nvSpPr>
        <p:spPr>
          <a:xfrm>
            <a:off x="1904259" y="1322773"/>
            <a:ext cx="10080595" cy="5308845"/>
          </a:xfrm>
        </p:spPr>
        <p:txBody>
          <a:bodyPr>
            <a:normAutofit/>
          </a:bodyPr>
          <a:lstStyle/>
          <a:p>
            <a:r>
              <a:rPr lang="zh-TW" altLang="zh-HK" sz="2400" dirty="0"/>
              <a:t>這個時期的密教除了接受婆羅門教的真言信仰外，亦採納其宗教儀式及天部諸神。不過，這些東西在雜密時期，都是附屬於佛教的，並未於佛教中獨立發展起來。</a:t>
            </a:r>
            <a:endParaRPr lang="en-US" altLang="zh-TW" sz="2400" dirty="0"/>
          </a:p>
          <a:p>
            <a:endParaRPr lang="en-US" altLang="zh-TW" sz="2400" dirty="0"/>
          </a:p>
          <a:p>
            <a:endParaRPr lang="en-US" altLang="zh-TW" sz="2400" dirty="0"/>
          </a:p>
          <a:p>
            <a:endParaRPr lang="en-US" altLang="zh-TW" sz="2400" dirty="0"/>
          </a:p>
          <a:p>
            <a:endParaRPr lang="zh-TW" altLang="zh-HK" sz="2400" dirty="0"/>
          </a:p>
          <a:p>
            <a:r>
              <a:rPr lang="zh-TW" altLang="zh-HK" sz="2400" dirty="0"/>
              <a:t>雜密的特點：</a:t>
            </a:r>
          </a:p>
          <a:p>
            <a:pPr marL="0" indent="0">
              <a:buNone/>
            </a:pPr>
            <a:r>
              <a:rPr lang="en-US" altLang="zh-TW" sz="2400" dirty="0"/>
              <a:t>1. </a:t>
            </a:r>
            <a:r>
              <a:rPr lang="zh-TW" altLang="zh-HK" sz="2400" dirty="0"/>
              <a:t>這個時期主要修無相瑜伽：以明空性之理，</a:t>
            </a:r>
            <a:r>
              <a:rPr lang="zh-TW" altLang="zh-HK" sz="2400" u="sng" dirty="0">
                <a:solidFill>
                  <a:srgbClr val="FF0000"/>
                </a:solidFill>
              </a:rPr>
              <a:t>結壇、設供、誦咒、結印</a:t>
            </a:r>
            <a:r>
              <a:rPr lang="zh-TW" altLang="zh-HK" sz="2400" dirty="0"/>
              <a:t>，</a:t>
            </a:r>
            <a:endParaRPr lang="en-US" altLang="zh-TW" sz="2400" dirty="0"/>
          </a:p>
          <a:p>
            <a:pPr marL="0" indent="0">
              <a:buNone/>
            </a:pPr>
            <a:r>
              <a:rPr lang="en-US" altLang="zh-HK" sz="2400" dirty="0"/>
              <a:t>    </a:t>
            </a:r>
            <a:r>
              <a:rPr lang="zh-TW" altLang="zh-HK" sz="2400" dirty="0"/>
              <a:t>重事相為主，但尚未作</a:t>
            </a:r>
            <a:r>
              <a:rPr lang="zh-TW" altLang="zh-HK" sz="2400" cap="all" dirty="0"/>
              <a:t>本尊的</a:t>
            </a:r>
            <a:r>
              <a:rPr lang="zh-TW" altLang="zh-HK" sz="2400" dirty="0"/>
              <a:t>觀想修持。</a:t>
            </a:r>
          </a:p>
          <a:p>
            <a:pPr marL="0" indent="0">
              <a:buNone/>
            </a:pPr>
            <a:r>
              <a:rPr lang="en-US" altLang="zh-HK" sz="2400" dirty="0"/>
              <a:t>2. </a:t>
            </a:r>
            <a:r>
              <a:rPr lang="zh-TW" altLang="zh-HK" sz="2400" dirty="0"/>
              <a:t>在理論方面，尚未發展成「金剛界」與「 </a:t>
            </a:r>
            <a:r>
              <a:rPr lang="zh-TW" altLang="zh-HK" sz="2400" u="sng" dirty="0">
                <a:solidFill>
                  <a:srgbClr val="FF0000"/>
                </a:solidFill>
              </a:rPr>
              <a:t>胎藏界</a:t>
            </a:r>
            <a:r>
              <a:rPr lang="en-US" altLang="zh-HK" sz="2400" dirty="0"/>
              <a:t> </a:t>
            </a:r>
            <a:r>
              <a:rPr lang="zh-TW" altLang="zh-HK" sz="2400" dirty="0"/>
              <a:t>」的體系。</a:t>
            </a:r>
          </a:p>
          <a:p>
            <a:endParaRPr lang="zh-TW" altLang="zh-HK" sz="2400" dirty="0"/>
          </a:p>
          <a:p>
            <a:endParaRPr lang="zh-HK" altLang="en-US" dirty="0"/>
          </a:p>
        </p:txBody>
      </p:sp>
      <p:pic>
        <p:nvPicPr>
          <p:cNvPr id="11268" name="Picture 4" descr="ç¸éåç">
            <a:extLst>
              <a:ext uri="{FF2B5EF4-FFF2-40B4-BE49-F238E27FC236}">
                <a16:creationId xmlns:a16="http://schemas.microsoft.com/office/drawing/2014/main" id="{885124A8-F5AD-4008-865C-CB1719D29E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34621" y="2217199"/>
            <a:ext cx="3619869" cy="271490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1272" name="Picture 8" descr="æåçåçæå°çµæ">
            <a:extLst>
              <a:ext uri="{FF2B5EF4-FFF2-40B4-BE49-F238E27FC236}">
                <a16:creationId xmlns:a16="http://schemas.microsoft.com/office/drawing/2014/main" id="{7515BBFD-89A2-42A4-95A4-91D2490FB3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05409" y="2663301"/>
            <a:ext cx="2824467" cy="188109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03775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91398EB8-2EE9-4FE7-9762-84EF0E9557EE}"/>
              </a:ext>
            </a:extLst>
          </p:cNvPr>
          <p:cNvSpPr>
            <a:spLocks noGrp="1"/>
          </p:cNvSpPr>
          <p:nvPr>
            <p:ph type="title"/>
          </p:nvPr>
        </p:nvSpPr>
        <p:spPr>
          <a:xfrm>
            <a:off x="1824362" y="366204"/>
            <a:ext cx="9601200" cy="716872"/>
          </a:xfrm>
        </p:spPr>
        <p:txBody>
          <a:bodyPr>
            <a:normAutofit/>
          </a:bodyPr>
          <a:lstStyle/>
          <a:p>
            <a:r>
              <a:rPr lang="en-US" altLang="zh-HK" sz="3200" b="1" dirty="0"/>
              <a:t>4. </a:t>
            </a:r>
            <a:r>
              <a:rPr lang="zh-TW" altLang="zh-HK" sz="3200" b="1" dirty="0"/>
              <a:t>純密時期（公元</a:t>
            </a:r>
            <a:r>
              <a:rPr lang="en-US" altLang="zh-HK" sz="3200" b="1" dirty="0"/>
              <a:t>7</a:t>
            </a:r>
            <a:r>
              <a:rPr lang="zh-TW" altLang="zh-HK" sz="3200" b="1" dirty="0"/>
              <a:t>世紀至</a:t>
            </a:r>
            <a:r>
              <a:rPr lang="en-US" altLang="zh-HK" sz="3200" b="1" dirty="0"/>
              <a:t>8</a:t>
            </a:r>
            <a:r>
              <a:rPr lang="zh-TW" altLang="zh-HK" sz="3200" b="1" dirty="0"/>
              <a:t>世紀）</a:t>
            </a:r>
            <a:endParaRPr lang="zh-HK" altLang="en-US" sz="3200" dirty="0"/>
          </a:p>
        </p:txBody>
      </p:sp>
      <p:sp>
        <p:nvSpPr>
          <p:cNvPr id="3" name="內容版面配置區 2">
            <a:extLst>
              <a:ext uri="{FF2B5EF4-FFF2-40B4-BE49-F238E27FC236}">
                <a16:creationId xmlns:a16="http://schemas.microsoft.com/office/drawing/2014/main" id="{05BE6710-929B-4BA5-A737-D0306B4AE119}"/>
              </a:ext>
            </a:extLst>
          </p:cNvPr>
          <p:cNvSpPr>
            <a:spLocks noGrp="1"/>
          </p:cNvSpPr>
          <p:nvPr>
            <p:ph idx="1"/>
          </p:nvPr>
        </p:nvSpPr>
        <p:spPr>
          <a:xfrm>
            <a:off x="1721528" y="1207362"/>
            <a:ext cx="9601200" cy="5468645"/>
          </a:xfrm>
        </p:spPr>
        <p:txBody>
          <a:bodyPr>
            <a:normAutofit/>
          </a:bodyPr>
          <a:lstStyle/>
          <a:p>
            <a:r>
              <a:rPr lang="zh-TW" altLang="zh-HK" sz="2400" dirty="0"/>
              <a:t>此階段的</a:t>
            </a:r>
            <a:r>
              <a:rPr lang="zh-HK" altLang="zh-HK" sz="2400" dirty="0"/>
              <a:t>密</a:t>
            </a:r>
            <a:r>
              <a:rPr lang="zh-TW" altLang="zh-HK" sz="2400" dirty="0"/>
              <a:t>教於公元</a:t>
            </a:r>
            <a:r>
              <a:rPr lang="en-US" altLang="zh-HK" sz="2400" dirty="0"/>
              <a:t>7</a:t>
            </a:r>
            <a:r>
              <a:rPr lang="zh-HK" altLang="zh-HK" sz="2400" dirty="0"/>
              <a:t>世紀在東北印度的波羅王朝興起，</a:t>
            </a:r>
            <a:r>
              <a:rPr lang="zh-TW" altLang="zh-HK" sz="2400" dirty="0"/>
              <a:t>以《大日經》（胎藏界）及《金剛頂經》（金剛界）為主要的理論根據，尤以《大日經</a:t>
            </a:r>
            <a:r>
              <a:rPr lang="en-US" altLang="zh-HK" sz="2400" dirty="0">
                <a:sym typeface="Wingdings" panose="05000000000000000000" pitchFamily="2" charset="2"/>
              </a:rPr>
              <a:t></a:t>
            </a:r>
            <a:r>
              <a:rPr lang="zh-TW" altLang="zh-HK" sz="2400" dirty="0"/>
              <a:t>住心品》中：「菩提心為因，大悲心為根，方便為究竟」這三句話為核心思想。</a:t>
            </a:r>
            <a:endParaRPr lang="en-US" altLang="zh-TW" sz="2400" dirty="0"/>
          </a:p>
          <a:p>
            <a:r>
              <a:rPr lang="zh-TW" altLang="zh-HK" sz="2400" dirty="0"/>
              <a:t>「菩提心為因」</a:t>
            </a:r>
            <a:r>
              <a:rPr lang="zh-TW" altLang="zh-HK" sz="2400" u="sng" dirty="0">
                <a:solidFill>
                  <a:srgbClr val="FF0000"/>
                </a:solidFill>
              </a:rPr>
              <a:t>主要是處理修行的依據（因）問題</a:t>
            </a:r>
            <a:r>
              <a:rPr lang="zh-TW" altLang="zh-HK" sz="2400" dirty="0">
                <a:solidFill>
                  <a:srgbClr val="FF0000"/>
                </a:solidFill>
              </a:rPr>
              <a:t>，</a:t>
            </a:r>
            <a:endParaRPr lang="en-US" altLang="zh-TW" sz="2400" dirty="0">
              <a:solidFill>
                <a:srgbClr val="FF0000"/>
              </a:solidFill>
            </a:endParaRPr>
          </a:p>
          <a:p>
            <a:r>
              <a:rPr lang="zh-TW" altLang="zh-HK" sz="2400" dirty="0"/>
              <a:t>「大悲心為根」</a:t>
            </a:r>
            <a:r>
              <a:rPr lang="zh-TW" altLang="zh-HK" sz="2400" u="sng" dirty="0">
                <a:solidFill>
                  <a:srgbClr val="FF0000"/>
                </a:solidFill>
              </a:rPr>
              <a:t>主要是處理在修行過程中所要具備的基本條件問題</a:t>
            </a:r>
            <a:r>
              <a:rPr lang="zh-TW" altLang="zh-HK" sz="2400" dirty="0">
                <a:solidFill>
                  <a:srgbClr val="FF0000"/>
                </a:solidFill>
              </a:rPr>
              <a:t>，</a:t>
            </a:r>
            <a:endParaRPr lang="en-US" altLang="zh-TW" sz="2400" dirty="0">
              <a:solidFill>
                <a:srgbClr val="FF0000"/>
              </a:solidFill>
            </a:endParaRPr>
          </a:p>
          <a:p>
            <a:r>
              <a:rPr lang="zh-TW" altLang="zh-HK" sz="2400" dirty="0"/>
              <a:t>「方便為究竟」</a:t>
            </a:r>
            <a:r>
              <a:rPr lang="zh-TW" altLang="en-US" sz="2400" u="sng" dirty="0">
                <a:solidFill>
                  <a:srgbClr val="FF0000"/>
                </a:solidFill>
              </a:rPr>
              <a:t>主要</a:t>
            </a:r>
            <a:r>
              <a:rPr lang="zh-TW" altLang="zh-HK" sz="2400" u="sng" dirty="0">
                <a:solidFill>
                  <a:srgbClr val="FF0000"/>
                </a:solidFill>
              </a:rPr>
              <a:t>是處理修行的方法和結果問題</a:t>
            </a:r>
            <a:r>
              <a:rPr lang="zh-TW" altLang="zh-HK" sz="2400" dirty="0">
                <a:solidFill>
                  <a:srgbClr val="FF0000"/>
                </a:solidFill>
              </a:rPr>
              <a:t>。</a:t>
            </a:r>
            <a:endParaRPr lang="en-US" altLang="zh-TW" sz="2400" dirty="0">
              <a:solidFill>
                <a:srgbClr val="FF0000"/>
              </a:solidFill>
            </a:endParaRPr>
          </a:p>
          <a:p>
            <a:endParaRPr lang="en-US" altLang="zh-TW" sz="2400" dirty="0">
              <a:solidFill>
                <a:srgbClr val="FF0000"/>
              </a:solidFill>
            </a:endParaRPr>
          </a:p>
          <a:p>
            <a:endParaRPr lang="en-US" altLang="zh-TW" sz="2400" dirty="0">
              <a:solidFill>
                <a:srgbClr val="FF0000"/>
              </a:solidFill>
            </a:endParaRPr>
          </a:p>
          <a:p>
            <a:r>
              <a:rPr lang="zh-TW" altLang="zh-HK" sz="2400" dirty="0"/>
              <a:t>胎藏界</a:t>
            </a:r>
            <a:r>
              <a:rPr lang="zh-TW" altLang="zh-HK" sz="2400" u="sng" dirty="0">
                <a:solidFill>
                  <a:srgbClr val="FF0000"/>
                </a:solidFill>
              </a:rPr>
              <a:t>著重於「理」方面</a:t>
            </a:r>
            <a:r>
              <a:rPr lang="zh-TW" altLang="zh-HK" sz="2400" dirty="0"/>
              <a:t>（成佛之理如來藏佛性），金剛界</a:t>
            </a:r>
            <a:r>
              <a:rPr lang="zh-TW" altLang="zh-HK" sz="2400" u="sng" dirty="0">
                <a:solidFill>
                  <a:srgbClr val="FF0000"/>
                </a:solidFill>
              </a:rPr>
              <a:t>著重於「智」方面</a:t>
            </a:r>
            <a:r>
              <a:rPr lang="zh-TW" altLang="zh-HK" sz="2400" dirty="0"/>
              <a:t>（獲得修行成佛的智慧）。</a:t>
            </a:r>
            <a:endParaRPr lang="zh-HK" altLang="en-US" sz="2400" dirty="0"/>
          </a:p>
        </p:txBody>
      </p:sp>
    </p:spTree>
    <p:extLst>
      <p:ext uri="{BB962C8B-B14F-4D97-AF65-F5344CB8AC3E}">
        <p14:creationId xmlns:p14="http://schemas.microsoft.com/office/powerpoint/2010/main" val="16325869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D3E64C5-2B89-44AC-9581-ADBB66D522D2}"/>
              </a:ext>
            </a:extLst>
          </p:cNvPr>
          <p:cNvSpPr>
            <a:spLocks noGrp="1"/>
          </p:cNvSpPr>
          <p:nvPr>
            <p:ph type="title"/>
          </p:nvPr>
        </p:nvSpPr>
        <p:spPr>
          <a:xfrm>
            <a:off x="1788850" y="472736"/>
            <a:ext cx="9601200" cy="876670"/>
          </a:xfrm>
        </p:spPr>
        <p:txBody>
          <a:bodyPr>
            <a:normAutofit/>
          </a:bodyPr>
          <a:lstStyle/>
          <a:p>
            <a:r>
              <a:rPr lang="en-US" altLang="zh-HK" sz="3200" b="1" dirty="0"/>
              <a:t>5. </a:t>
            </a:r>
            <a:r>
              <a:rPr lang="zh-TW" altLang="zh-HK" sz="3200" b="1" dirty="0"/>
              <a:t>金剛乘時期（公元</a:t>
            </a:r>
            <a:r>
              <a:rPr lang="en-US" altLang="zh-HK" sz="3200" b="1" dirty="0"/>
              <a:t>8</a:t>
            </a:r>
            <a:r>
              <a:rPr lang="zh-TW" altLang="zh-HK" sz="3200" b="1" dirty="0"/>
              <a:t>世紀至</a:t>
            </a:r>
            <a:r>
              <a:rPr lang="en-US" altLang="zh-HK" sz="3200" b="1" dirty="0"/>
              <a:t>12</a:t>
            </a:r>
            <a:r>
              <a:rPr lang="zh-TW" altLang="zh-HK" sz="3200" b="1" dirty="0"/>
              <a:t>世紀）</a:t>
            </a:r>
            <a:endParaRPr lang="zh-HK" altLang="en-US" sz="3200" dirty="0"/>
          </a:p>
        </p:txBody>
      </p:sp>
      <p:sp>
        <p:nvSpPr>
          <p:cNvPr id="3" name="內容版面配置區 2">
            <a:extLst>
              <a:ext uri="{FF2B5EF4-FFF2-40B4-BE49-F238E27FC236}">
                <a16:creationId xmlns:a16="http://schemas.microsoft.com/office/drawing/2014/main" id="{CD8931E0-E5FE-48AF-9278-24701B9E31CA}"/>
              </a:ext>
            </a:extLst>
          </p:cNvPr>
          <p:cNvSpPr>
            <a:spLocks noGrp="1"/>
          </p:cNvSpPr>
          <p:nvPr>
            <p:ph idx="1"/>
          </p:nvPr>
        </p:nvSpPr>
        <p:spPr>
          <a:xfrm>
            <a:off x="6276513" y="1518451"/>
            <a:ext cx="4998128" cy="4911202"/>
          </a:xfrm>
        </p:spPr>
        <p:txBody>
          <a:bodyPr>
            <a:normAutofit/>
          </a:bodyPr>
          <a:lstStyle/>
          <a:p>
            <a:r>
              <a:rPr lang="zh-TW" altLang="zh-HK" sz="2400" dirty="0"/>
              <a:t>公元</a:t>
            </a:r>
            <a:r>
              <a:rPr lang="en-US" altLang="zh-HK" sz="2400" dirty="0"/>
              <a:t>7</a:t>
            </a:r>
            <a:r>
              <a:rPr lang="zh-TW" altLang="zh-HK" sz="2400" dirty="0"/>
              <a:t>世紀至</a:t>
            </a:r>
            <a:r>
              <a:rPr lang="en-US" altLang="zh-HK" sz="2400" dirty="0"/>
              <a:t>8</a:t>
            </a:r>
            <a:r>
              <a:rPr lang="zh-TW" altLang="zh-HK" sz="2400" dirty="0"/>
              <a:t>世紀，《大日經》與《金剛頂經》的出現，構成了純淨密法完整的思想體系，但是由《大日經》與《金剛頂經》開出的胎藏界和金剛界思想只是四部密法中的第二及第三部。最高屠次的第四部密法：「</a:t>
            </a:r>
            <a:r>
              <a:rPr lang="zh-TW" altLang="zh-HK" sz="2400" cap="all" dirty="0"/>
              <a:t>無上瑜珈部密續</a:t>
            </a:r>
            <a:r>
              <a:rPr lang="zh-TW" altLang="zh-HK" sz="2400" dirty="0"/>
              <a:t>」到公元</a:t>
            </a:r>
            <a:r>
              <a:rPr lang="en-US" altLang="zh-HK" sz="2400" dirty="0"/>
              <a:t>8</a:t>
            </a:r>
            <a:r>
              <a:rPr lang="zh-TW" altLang="zh-HK" sz="2400" dirty="0"/>
              <a:t>世紀後才在印度發展起來，然後傳入西藏，再在公元</a:t>
            </a:r>
            <a:r>
              <a:rPr lang="en-US" altLang="zh-HK" sz="2400" dirty="0"/>
              <a:t>8</a:t>
            </a:r>
            <a:r>
              <a:rPr lang="zh-TW" altLang="zh-HK" sz="2400" dirty="0"/>
              <a:t>至</a:t>
            </a:r>
            <a:r>
              <a:rPr lang="en-US" altLang="zh-HK" sz="2400" dirty="0"/>
              <a:t>12</a:t>
            </a:r>
            <a:r>
              <a:rPr lang="zh-TW" altLang="zh-HK" sz="2400" dirty="0"/>
              <a:t>世紀發展出「</a:t>
            </a:r>
            <a:r>
              <a:rPr lang="zh-TW" altLang="zh-HK" sz="2400" u="sng" dirty="0">
                <a:solidFill>
                  <a:srgbClr val="FF0000"/>
                </a:solidFill>
              </a:rPr>
              <a:t>金剛乘</a:t>
            </a:r>
            <a:r>
              <a:rPr lang="zh-TW" altLang="zh-HK" sz="2400" dirty="0"/>
              <a:t>」。</a:t>
            </a:r>
            <a:endParaRPr lang="zh-HK" altLang="en-US" sz="2400" dirty="0"/>
          </a:p>
        </p:txBody>
      </p:sp>
      <p:pic>
        <p:nvPicPr>
          <p:cNvPr id="12290" name="Picture 2" descr="éå¯çåçæå°çµæ">
            <a:extLst>
              <a:ext uri="{FF2B5EF4-FFF2-40B4-BE49-F238E27FC236}">
                <a16:creationId xmlns:a16="http://schemas.microsoft.com/office/drawing/2014/main" id="{771D1AAD-2970-414A-A16A-0B4224F8EF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69452" y="1628636"/>
            <a:ext cx="3848382" cy="44387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12503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2EC722A-FBEA-4D4A-832C-5F199565BE40}"/>
              </a:ext>
            </a:extLst>
          </p:cNvPr>
          <p:cNvSpPr>
            <a:spLocks noGrp="1"/>
          </p:cNvSpPr>
          <p:nvPr>
            <p:ph type="title"/>
          </p:nvPr>
        </p:nvSpPr>
        <p:spPr>
          <a:xfrm>
            <a:off x="1726706" y="459048"/>
            <a:ext cx="9601200" cy="850037"/>
          </a:xfrm>
        </p:spPr>
        <p:txBody>
          <a:bodyPr>
            <a:normAutofit/>
          </a:bodyPr>
          <a:lstStyle/>
          <a:p>
            <a:r>
              <a:rPr lang="zh-TW" altLang="zh-HK" b="1" dirty="0"/>
              <a:t>二</a:t>
            </a:r>
            <a:r>
              <a:rPr lang="en-US" altLang="zh-HK" b="1" dirty="0"/>
              <a:t>. </a:t>
            </a:r>
            <a:r>
              <a:rPr lang="zh-TW" altLang="zh-HK" b="1" dirty="0"/>
              <a:t>密教思想（唐密）在中國的流傳</a:t>
            </a:r>
            <a:endParaRPr lang="zh-HK" altLang="en-US" dirty="0"/>
          </a:p>
        </p:txBody>
      </p:sp>
      <p:sp>
        <p:nvSpPr>
          <p:cNvPr id="3" name="內容版面配置區 2">
            <a:extLst>
              <a:ext uri="{FF2B5EF4-FFF2-40B4-BE49-F238E27FC236}">
                <a16:creationId xmlns:a16="http://schemas.microsoft.com/office/drawing/2014/main" id="{B13D0DAD-FA7D-4596-847D-26FDC9D2C6D9}"/>
              </a:ext>
            </a:extLst>
          </p:cNvPr>
          <p:cNvSpPr>
            <a:spLocks noGrp="1"/>
          </p:cNvSpPr>
          <p:nvPr>
            <p:ph idx="1"/>
          </p:nvPr>
        </p:nvSpPr>
        <p:spPr>
          <a:xfrm>
            <a:off x="1478131" y="1393796"/>
            <a:ext cx="9707733" cy="2228294"/>
          </a:xfrm>
        </p:spPr>
        <p:txBody>
          <a:bodyPr>
            <a:normAutofit/>
          </a:bodyPr>
          <a:lstStyle/>
          <a:p>
            <a:pPr marL="0" indent="0">
              <a:buNone/>
            </a:pPr>
            <a:r>
              <a:rPr lang="en-US" altLang="zh-HK" sz="2400" b="1" dirty="0"/>
              <a:t>1. </a:t>
            </a:r>
            <a:r>
              <a:rPr lang="zh-TW" altLang="zh-HK" sz="2400" b="1" dirty="0"/>
              <a:t>密教思想的初傳入與「開元三大士」</a:t>
            </a:r>
            <a:endParaRPr lang="en-US" altLang="zh-TW" sz="2400" b="1" dirty="0"/>
          </a:p>
          <a:p>
            <a:r>
              <a:rPr lang="zh-TW" altLang="zh-HK" sz="2400" dirty="0"/>
              <a:t>印度密教的思想早於三國、魏晉南北朝時期已傳入中國，不過這時期傳入的只是印度的「雜密」而已。在中國正式弘揚具宗派規模的「純粹密教」是始自善無畏、金剛智及不空這三位</a:t>
            </a:r>
            <a:r>
              <a:rPr lang="zh-HK" altLang="zh-HK" sz="2400" dirty="0"/>
              <a:t>被稱為</a:t>
            </a:r>
            <a:r>
              <a:rPr lang="zh-TW" altLang="zh-HK" sz="2400" dirty="0"/>
              <a:t>「</a:t>
            </a:r>
            <a:r>
              <a:rPr lang="zh-TW" altLang="zh-HK" sz="2400" u="sng" dirty="0">
                <a:solidFill>
                  <a:srgbClr val="FF0000"/>
                </a:solidFill>
              </a:rPr>
              <a:t>開元三大士</a:t>
            </a:r>
            <a:r>
              <a:rPr lang="zh-TW" altLang="zh-HK" sz="2400" dirty="0"/>
              <a:t>」</a:t>
            </a:r>
            <a:r>
              <a:rPr lang="zh-HK" altLang="zh-HK" sz="2400" dirty="0"/>
              <a:t>的印度高僧</a:t>
            </a:r>
            <a:r>
              <a:rPr lang="zh-TW" altLang="zh-HK" sz="2400" dirty="0"/>
              <a:t>。</a:t>
            </a:r>
            <a:endParaRPr lang="en-US" altLang="zh-TW" sz="2400" dirty="0"/>
          </a:p>
          <a:p>
            <a:endParaRPr lang="en-US" altLang="zh-TW" dirty="0"/>
          </a:p>
          <a:p>
            <a:endParaRPr lang="zh-HK" altLang="en-US" dirty="0"/>
          </a:p>
        </p:txBody>
      </p:sp>
      <p:pic>
        <p:nvPicPr>
          <p:cNvPr id="13314" name="Picture 2" descr="éåä¸å¤§å£«çåçæå°çµæ">
            <a:extLst>
              <a:ext uri="{FF2B5EF4-FFF2-40B4-BE49-F238E27FC236}">
                <a16:creationId xmlns:a16="http://schemas.microsoft.com/office/drawing/2014/main" id="{7BF78C9A-788A-461B-9D9F-810048C212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84655" y="3306547"/>
            <a:ext cx="2321083" cy="331224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3316" name="Picture 4" descr="éåä¸å¤§å£«çåçæå°çµæ">
            <a:extLst>
              <a:ext uri="{FF2B5EF4-FFF2-40B4-BE49-F238E27FC236}">
                <a16:creationId xmlns:a16="http://schemas.microsoft.com/office/drawing/2014/main" id="{638DF661-5ECE-4B22-99F9-82AD1CFE5E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33427" y="3553379"/>
            <a:ext cx="2497583" cy="315319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3318" name="Picture 6" descr="éåä¸å¤§å£«çåçæå°çµæ">
            <a:extLst>
              <a:ext uri="{FF2B5EF4-FFF2-40B4-BE49-F238E27FC236}">
                <a16:creationId xmlns:a16="http://schemas.microsoft.com/office/drawing/2014/main" id="{B4A50B0B-F5BD-40CF-89FA-5839C5479C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59384" y="3467596"/>
            <a:ext cx="2593316" cy="3151199"/>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93127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CC742D4-A8CD-44E6-8491-DAE937C83944}"/>
              </a:ext>
            </a:extLst>
          </p:cNvPr>
          <p:cNvSpPr>
            <a:spLocks noGrp="1"/>
          </p:cNvSpPr>
          <p:nvPr>
            <p:ph type="title"/>
          </p:nvPr>
        </p:nvSpPr>
        <p:spPr>
          <a:xfrm>
            <a:off x="2024754" y="641866"/>
            <a:ext cx="8911687" cy="885094"/>
          </a:xfrm>
        </p:spPr>
        <p:txBody>
          <a:bodyPr/>
          <a:lstStyle/>
          <a:p>
            <a:r>
              <a:rPr lang="zh-TW" altLang="en-US" dirty="0"/>
              <a:t>引起動機</a:t>
            </a:r>
            <a:endParaRPr lang="zh-HK" altLang="en-US" dirty="0"/>
          </a:p>
        </p:txBody>
      </p:sp>
      <p:sp>
        <p:nvSpPr>
          <p:cNvPr id="3" name="內容版面配置區 2">
            <a:extLst>
              <a:ext uri="{FF2B5EF4-FFF2-40B4-BE49-F238E27FC236}">
                <a16:creationId xmlns:a16="http://schemas.microsoft.com/office/drawing/2014/main" id="{12321782-4B44-454F-9458-0BC95DC06AE7}"/>
              </a:ext>
            </a:extLst>
          </p:cNvPr>
          <p:cNvSpPr>
            <a:spLocks noGrp="1"/>
          </p:cNvSpPr>
          <p:nvPr>
            <p:ph idx="1"/>
          </p:nvPr>
        </p:nvSpPr>
        <p:spPr>
          <a:xfrm>
            <a:off x="2024754" y="1526959"/>
            <a:ext cx="9431153" cy="4909351"/>
          </a:xfrm>
        </p:spPr>
        <p:txBody>
          <a:bodyPr/>
          <a:lstStyle/>
          <a:p>
            <a:r>
              <a:rPr lang="zh-TW" altLang="zh-HK" sz="2400" dirty="0"/>
              <a:t>如來、應供、正等覺、明行足、善逝、世間解、無上士、調御丈夫、天人師、佛世尊。阿難白言：云何如來？佛告苾芻：我昔因地為菩薩時歷修眾行，為求無上正等正覺，今得菩提涅槃一切真實，以八聖道正見所證，名為如來。如過去正等正覺，調伏息心得至涅槃，故名如來</a:t>
            </a:r>
            <a:r>
              <a:rPr lang="en-US" altLang="zh-HK" sz="2400" dirty="0"/>
              <a:t>……</a:t>
            </a:r>
            <a:r>
              <a:rPr lang="zh-TW" altLang="zh-HK" sz="2400" dirty="0"/>
              <a:t>。</a:t>
            </a:r>
          </a:p>
          <a:p>
            <a:pPr marL="0" indent="0">
              <a:buNone/>
            </a:pPr>
            <a:r>
              <a:rPr lang="en-US" altLang="zh-TW" sz="2400" dirty="0"/>
              <a:t>                         </a:t>
            </a:r>
            <a:r>
              <a:rPr lang="zh-TW" altLang="zh-HK" sz="2400" dirty="0"/>
              <a:t>《佛說十號經》大正新脩大正藏經</a:t>
            </a:r>
            <a:r>
              <a:rPr lang="en-US" altLang="zh-HK" sz="2400" dirty="0"/>
              <a:t> Vol. 17, No. 782</a:t>
            </a:r>
          </a:p>
          <a:p>
            <a:pPr marL="0" indent="0">
              <a:buNone/>
            </a:pPr>
            <a:endParaRPr lang="en-US" altLang="zh-TW" sz="2400" dirty="0"/>
          </a:p>
          <a:p>
            <a:pPr marL="0" indent="0">
              <a:buNone/>
            </a:pPr>
            <a:endParaRPr lang="en-US" altLang="zh-TW" sz="2400" dirty="0"/>
          </a:p>
          <a:p>
            <a:pPr marL="0" indent="0">
              <a:buNone/>
            </a:pPr>
            <a:r>
              <a:rPr lang="en-US" altLang="zh-TW" sz="2400" dirty="0"/>
              <a:t>     </a:t>
            </a:r>
            <a:r>
              <a:rPr lang="zh-TW" altLang="zh-HK" sz="2400" dirty="0"/>
              <a:t>佛陀為甚麼稱為如來？《佛說十號經》中提到佛陀有多少個名字？</a:t>
            </a:r>
          </a:p>
          <a:p>
            <a:endParaRPr lang="zh-HK" altLang="en-US" dirty="0"/>
          </a:p>
        </p:txBody>
      </p:sp>
    </p:spTree>
    <p:extLst>
      <p:ext uri="{BB962C8B-B14F-4D97-AF65-F5344CB8AC3E}">
        <p14:creationId xmlns:p14="http://schemas.microsoft.com/office/powerpoint/2010/main" val="16075533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70DC3D3-ECE9-482D-A7EC-C0DF4CCF55DF}"/>
              </a:ext>
            </a:extLst>
          </p:cNvPr>
          <p:cNvSpPr>
            <a:spLocks noGrp="1"/>
          </p:cNvSpPr>
          <p:nvPr>
            <p:ph type="title"/>
          </p:nvPr>
        </p:nvSpPr>
        <p:spPr>
          <a:xfrm>
            <a:off x="1744463" y="472736"/>
            <a:ext cx="9601200" cy="779016"/>
          </a:xfrm>
        </p:spPr>
        <p:txBody>
          <a:bodyPr>
            <a:normAutofit fontScale="90000"/>
          </a:bodyPr>
          <a:lstStyle/>
          <a:p>
            <a:r>
              <a:rPr lang="en-US" altLang="zh-HK" b="1" dirty="0"/>
              <a:t>2. </a:t>
            </a:r>
            <a:r>
              <a:rPr lang="zh-TW" altLang="zh-HK" b="1" dirty="0"/>
              <a:t>唐密思想</a:t>
            </a:r>
            <a:br>
              <a:rPr lang="zh-TW" altLang="zh-HK" dirty="0"/>
            </a:br>
            <a:endParaRPr lang="zh-HK" altLang="en-US" dirty="0"/>
          </a:p>
        </p:txBody>
      </p:sp>
      <p:sp>
        <p:nvSpPr>
          <p:cNvPr id="3" name="內容版面配置區 2">
            <a:extLst>
              <a:ext uri="{FF2B5EF4-FFF2-40B4-BE49-F238E27FC236}">
                <a16:creationId xmlns:a16="http://schemas.microsoft.com/office/drawing/2014/main" id="{03ED7B83-0345-4B84-B95C-9C0F8ABD0859}"/>
              </a:ext>
            </a:extLst>
          </p:cNvPr>
          <p:cNvSpPr>
            <a:spLocks noGrp="1"/>
          </p:cNvSpPr>
          <p:nvPr>
            <p:ph idx="1"/>
          </p:nvPr>
        </p:nvSpPr>
        <p:spPr>
          <a:xfrm>
            <a:off x="1815483" y="1100832"/>
            <a:ext cx="9601200" cy="4145872"/>
          </a:xfrm>
        </p:spPr>
        <p:txBody>
          <a:bodyPr>
            <a:normAutofit/>
          </a:bodyPr>
          <a:lstStyle/>
          <a:p>
            <a:pPr marL="0" indent="0">
              <a:buNone/>
            </a:pPr>
            <a:r>
              <a:rPr lang="en-US" altLang="zh-HK" sz="2400" dirty="0"/>
              <a:t>2.1 </a:t>
            </a:r>
            <a:r>
              <a:rPr lang="zh-TW" altLang="zh-HK" sz="2400" dirty="0"/>
              <a:t>金、胎兩部</a:t>
            </a:r>
          </a:p>
          <a:p>
            <a:pPr marL="0" indent="0">
              <a:buNone/>
            </a:pPr>
            <a:r>
              <a:rPr lang="en-US" altLang="zh-HK" sz="2400" dirty="0"/>
              <a:t>2.1.1</a:t>
            </a:r>
            <a:r>
              <a:rPr lang="zh-TW" altLang="zh-HK" sz="2400" dirty="0"/>
              <a:t>《大日經》所開展的境界</a:t>
            </a:r>
            <a:r>
              <a:rPr lang="en-US" altLang="zh-HK" sz="2400" dirty="0"/>
              <a:t>───</a:t>
            </a:r>
            <a:r>
              <a:rPr lang="zh-TW" altLang="zh-HK" sz="2400" u="sng" dirty="0">
                <a:solidFill>
                  <a:srgbClr val="FF0000"/>
                </a:solidFill>
              </a:rPr>
              <a:t>胎藏</a:t>
            </a:r>
            <a:r>
              <a:rPr lang="zh-TW" altLang="zh-HK" sz="2400" dirty="0"/>
              <a:t>界：主要講</a:t>
            </a:r>
            <a:r>
              <a:rPr lang="zh-TW" altLang="zh-HK" sz="2400" u="sng" dirty="0">
                <a:solidFill>
                  <a:srgbClr val="FF0000"/>
                </a:solidFill>
              </a:rPr>
              <a:t>如來藏等佛性</a:t>
            </a:r>
            <a:r>
              <a:rPr lang="zh-TW" altLang="zh-HK" sz="2400" dirty="0"/>
              <a:t>理論</a:t>
            </a:r>
            <a:r>
              <a:rPr lang="zh-TW" altLang="en-US" sz="2400" dirty="0"/>
              <a:t>。</a:t>
            </a:r>
            <a:endParaRPr lang="zh-TW" altLang="zh-HK" sz="2400" dirty="0"/>
          </a:p>
          <a:p>
            <a:r>
              <a:rPr lang="zh-TW" altLang="zh-HK" sz="2400" dirty="0"/>
              <a:t>《大日經》是法身佛大日如來於法界說的一部經。全經最為重要的有兩品：《入真言門住心品》</a:t>
            </a:r>
            <a:r>
              <a:rPr lang="zh-TW" altLang="en-US" sz="2400" dirty="0"/>
              <a:t>及</a:t>
            </a:r>
            <a:r>
              <a:rPr lang="zh-TW" altLang="zh-HK" sz="2400" dirty="0"/>
              <a:t>《入曼陀羅具緣真言品》。</a:t>
            </a:r>
          </a:p>
          <a:p>
            <a:pPr marL="0" indent="0">
              <a:buNone/>
            </a:pPr>
            <a:r>
              <a:rPr lang="en-US" altLang="zh-HK" sz="2400" dirty="0"/>
              <a:t>2.1.2</a:t>
            </a:r>
            <a:r>
              <a:rPr lang="zh-TW" altLang="zh-HK" sz="2400" dirty="0"/>
              <a:t>《金剛頂經》所開展的境界</a:t>
            </a:r>
            <a:r>
              <a:rPr lang="en-US" altLang="zh-HK" sz="2400" dirty="0"/>
              <a:t>───</a:t>
            </a:r>
            <a:r>
              <a:rPr lang="zh-TW" altLang="zh-HK" sz="2400" u="sng" dirty="0">
                <a:solidFill>
                  <a:srgbClr val="FF0000"/>
                </a:solidFill>
              </a:rPr>
              <a:t>金剛</a:t>
            </a:r>
            <a:r>
              <a:rPr lang="zh-TW" altLang="zh-HK" sz="2400" dirty="0"/>
              <a:t>界：主要講</a:t>
            </a:r>
            <a:r>
              <a:rPr lang="zh-TW" altLang="zh-HK" sz="2400" u="sng" dirty="0">
                <a:solidFill>
                  <a:srgbClr val="FF0000"/>
                </a:solidFill>
              </a:rPr>
              <a:t>般若空智</a:t>
            </a:r>
            <a:r>
              <a:rPr lang="zh-TW" altLang="zh-HK" sz="2400" dirty="0"/>
              <a:t>及轉識</a:t>
            </a:r>
            <a:endParaRPr lang="en-US" altLang="zh-TW" sz="2400" dirty="0"/>
          </a:p>
          <a:p>
            <a:pPr marL="0" indent="0">
              <a:buNone/>
            </a:pPr>
            <a:r>
              <a:rPr lang="en-US" altLang="zh-TW" sz="2400" dirty="0"/>
              <a:t>    </a:t>
            </a:r>
            <a:r>
              <a:rPr lang="zh-TW" altLang="zh-HK" sz="2400" dirty="0"/>
              <a:t>成智的理論</a:t>
            </a:r>
          </a:p>
          <a:p>
            <a:r>
              <a:rPr lang="zh-TW" altLang="zh-HK" sz="2400" dirty="0"/>
              <a:t>《金剛頂經》主要是討論密宗獨特修行儀軌，即是說，本經是教修行者如何透過禪定的修持和儀軌修習來增長般若智慧，達致轉識成智的目的。</a:t>
            </a:r>
          </a:p>
          <a:p>
            <a:endParaRPr lang="zh-HK" altLang="en-US" dirty="0"/>
          </a:p>
        </p:txBody>
      </p:sp>
      <p:pic>
        <p:nvPicPr>
          <p:cNvPr id="14338" name="Picture 2" descr="éåæµçåçæå°çµæ">
            <a:extLst>
              <a:ext uri="{FF2B5EF4-FFF2-40B4-BE49-F238E27FC236}">
                <a16:creationId xmlns:a16="http://schemas.microsoft.com/office/drawing/2014/main" id="{BA36641D-489B-407D-BE83-A5FAC2F100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95702" y="4801801"/>
            <a:ext cx="1910734" cy="191073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4340" name="Picture 4" descr="éåæµçåçæå°çµæ">
            <a:extLst>
              <a:ext uri="{FF2B5EF4-FFF2-40B4-BE49-F238E27FC236}">
                <a16:creationId xmlns:a16="http://schemas.microsoft.com/office/drawing/2014/main" id="{DCD9FB71-26AF-4192-9134-058604FCBC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34328" y="4801801"/>
            <a:ext cx="1910735" cy="19107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91472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576CE1C-8984-40A6-89F2-CEBB6AA82372}"/>
              </a:ext>
            </a:extLst>
          </p:cNvPr>
          <p:cNvSpPr>
            <a:spLocks noGrp="1"/>
          </p:cNvSpPr>
          <p:nvPr>
            <p:ph type="title"/>
          </p:nvPr>
        </p:nvSpPr>
        <p:spPr>
          <a:xfrm>
            <a:off x="1771095" y="466796"/>
            <a:ext cx="9601200" cy="828040"/>
          </a:xfrm>
        </p:spPr>
        <p:txBody>
          <a:bodyPr>
            <a:normAutofit fontScale="90000"/>
          </a:bodyPr>
          <a:lstStyle/>
          <a:p>
            <a:r>
              <a:rPr lang="en-US" altLang="zh-TW" dirty="0">
                <a:solidFill>
                  <a:srgbClr val="000000"/>
                </a:solidFill>
                <a:latin typeface="+mn-ea"/>
                <a:ea typeface="+mn-ea"/>
                <a:cs typeface="Times New Roman" panose="02020603050405020304" pitchFamily="18" charset="0"/>
              </a:rPr>
              <a:t>2.2 </a:t>
            </a:r>
            <a:r>
              <a:rPr lang="zh-TW" altLang="en-US" dirty="0">
                <a:solidFill>
                  <a:srgbClr val="000000"/>
                </a:solidFill>
                <a:latin typeface="+mn-ea"/>
                <a:ea typeface="+mn-ea"/>
                <a:cs typeface="Times New Roman" panose="02020603050405020304" pitchFamily="18" charset="0"/>
              </a:rPr>
              <a:t>即</a:t>
            </a:r>
            <a:r>
              <a:rPr lang="zh-TW" altLang="en-US" dirty="0" bmk="">
                <a:solidFill>
                  <a:srgbClr val="000000"/>
                </a:solidFill>
                <a:latin typeface="+mn-ea"/>
                <a:ea typeface="+mn-ea"/>
                <a:cs typeface="Times New Roman" panose="02020603050405020304" pitchFamily="18" charset="0"/>
              </a:rPr>
              <a:t>身成佛</a:t>
            </a:r>
            <a:br>
              <a:rPr lang="zh-TW" altLang="en-US" sz="2400" dirty="0">
                <a:solidFill>
                  <a:schemeClr val="tx1"/>
                </a:solidFill>
              </a:rPr>
            </a:br>
            <a:endParaRPr lang="zh-HK" altLang="en-US" dirty="0"/>
          </a:p>
        </p:txBody>
      </p:sp>
      <p:graphicFrame>
        <p:nvGraphicFramePr>
          <p:cNvPr id="4" name="內容版面配置區 3">
            <a:extLst>
              <a:ext uri="{FF2B5EF4-FFF2-40B4-BE49-F238E27FC236}">
                <a16:creationId xmlns:a16="http://schemas.microsoft.com/office/drawing/2014/main" id="{3AAC77E5-2A92-4C24-AB44-C6FDF0FB9509}"/>
              </a:ext>
            </a:extLst>
          </p:cNvPr>
          <p:cNvGraphicFramePr>
            <a:graphicFrameLocks noGrp="1"/>
          </p:cNvGraphicFramePr>
          <p:nvPr>
            <p:ph idx="1"/>
            <p:extLst>
              <p:ext uri="{D42A27DB-BD31-4B8C-83A1-F6EECF244321}">
                <p14:modId xmlns:p14="http://schemas.microsoft.com/office/powerpoint/2010/main" val="689453574"/>
              </p:ext>
            </p:extLst>
          </p:nvPr>
        </p:nvGraphicFramePr>
        <p:xfrm>
          <a:off x="2900273" y="3289313"/>
          <a:ext cx="7444935" cy="3174794"/>
        </p:xfrm>
        <a:graphic>
          <a:graphicData uri="http://schemas.openxmlformats.org/drawingml/2006/table">
            <a:tbl>
              <a:tblPr>
                <a:tableStyleId>{5C22544A-7EE6-4342-B048-85BDC9FD1C3A}</a:tableStyleId>
              </a:tblPr>
              <a:tblGrid>
                <a:gridCol w="1836029">
                  <a:extLst>
                    <a:ext uri="{9D8B030D-6E8A-4147-A177-3AD203B41FA5}">
                      <a16:colId xmlns:a16="http://schemas.microsoft.com/office/drawing/2014/main" val="181879102"/>
                    </a:ext>
                  </a:extLst>
                </a:gridCol>
                <a:gridCol w="1966447">
                  <a:extLst>
                    <a:ext uri="{9D8B030D-6E8A-4147-A177-3AD203B41FA5}">
                      <a16:colId xmlns:a16="http://schemas.microsoft.com/office/drawing/2014/main" val="3297987050"/>
                    </a:ext>
                  </a:extLst>
                </a:gridCol>
                <a:gridCol w="1676012">
                  <a:extLst>
                    <a:ext uri="{9D8B030D-6E8A-4147-A177-3AD203B41FA5}">
                      <a16:colId xmlns:a16="http://schemas.microsoft.com/office/drawing/2014/main" val="3225515361"/>
                    </a:ext>
                  </a:extLst>
                </a:gridCol>
                <a:gridCol w="1966447">
                  <a:extLst>
                    <a:ext uri="{9D8B030D-6E8A-4147-A177-3AD203B41FA5}">
                      <a16:colId xmlns:a16="http://schemas.microsoft.com/office/drawing/2014/main" val="1995828088"/>
                    </a:ext>
                  </a:extLst>
                </a:gridCol>
              </a:tblGrid>
              <a:tr h="424735">
                <a:tc>
                  <a:txBody>
                    <a:bodyPr/>
                    <a:lstStyle/>
                    <a:p>
                      <a:pPr algn="ctr">
                        <a:lnSpc>
                          <a:spcPts val="1800"/>
                        </a:lnSpc>
                        <a:spcAft>
                          <a:spcPts val="0"/>
                        </a:spcAft>
                      </a:pPr>
                      <a:r>
                        <a:rPr lang="en-US" sz="2400" kern="100" dirty="0">
                          <a:effectLst/>
                        </a:rPr>
                        <a:t> </a:t>
                      </a:r>
                      <a:endParaRPr lang="zh-TW" sz="2400" kern="100" dirty="0">
                        <a:effectLst/>
                        <a:latin typeface="Times New Roman" panose="02020603050405020304" pitchFamily="18" charset="0"/>
                        <a:ea typeface="新細明體" panose="02020500000000000000" pitchFamily="18" charset="-120"/>
                        <a:cs typeface="Mangal" panose="02040503050203030202" pitchFamily="18" charset="0"/>
                      </a:endParaRPr>
                    </a:p>
                  </a:txBody>
                  <a:tcPr marL="17780" marR="17780" marT="0" marB="0">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3">
                        <a:lumMod val="60000"/>
                        <a:lumOff val="40000"/>
                      </a:schemeClr>
                    </a:solidFill>
                  </a:tcPr>
                </a:tc>
                <a:tc>
                  <a:txBody>
                    <a:bodyPr/>
                    <a:lstStyle/>
                    <a:p>
                      <a:pPr algn="ctr">
                        <a:lnSpc>
                          <a:spcPts val="1800"/>
                        </a:lnSpc>
                        <a:spcAft>
                          <a:spcPts val="0"/>
                        </a:spcAft>
                      </a:pPr>
                      <a:endParaRPr lang="en-US" altLang="zh-TW" sz="2400" kern="100" dirty="0">
                        <a:effectLst/>
                      </a:endParaRPr>
                    </a:p>
                    <a:p>
                      <a:pPr algn="ctr">
                        <a:lnSpc>
                          <a:spcPts val="1800"/>
                        </a:lnSpc>
                        <a:spcAft>
                          <a:spcPts val="0"/>
                        </a:spcAft>
                      </a:pPr>
                      <a:r>
                        <a:rPr lang="zh-TW" sz="2400" kern="100" dirty="0">
                          <a:effectLst/>
                        </a:rPr>
                        <a:t>體</a:t>
                      </a:r>
                      <a:endParaRPr lang="en-US" altLang="zh-TW" sz="2400" kern="100" dirty="0">
                        <a:effectLst/>
                      </a:endParaRPr>
                    </a:p>
                    <a:p>
                      <a:pPr algn="ctr">
                        <a:lnSpc>
                          <a:spcPts val="1800"/>
                        </a:lnSpc>
                        <a:spcAft>
                          <a:spcPts val="0"/>
                        </a:spcAft>
                      </a:pPr>
                      <a:endParaRPr lang="zh-TW" sz="2400" kern="100" dirty="0">
                        <a:effectLst/>
                        <a:latin typeface="Times New Roman" panose="02020603050405020304" pitchFamily="18" charset="0"/>
                        <a:ea typeface="新細明體" panose="02020500000000000000" pitchFamily="18" charset="-120"/>
                        <a:cs typeface="Mangal" panose="02040503050203030202" pitchFamily="18" charset="0"/>
                      </a:endParaRPr>
                    </a:p>
                  </a:txBody>
                  <a:tcPr marL="17780" marR="17780" marT="0" marB="0">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3">
                        <a:lumMod val="60000"/>
                        <a:lumOff val="40000"/>
                      </a:schemeClr>
                    </a:solidFill>
                  </a:tcPr>
                </a:tc>
                <a:tc>
                  <a:txBody>
                    <a:bodyPr/>
                    <a:lstStyle/>
                    <a:p>
                      <a:pPr algn="ctr">
                        <a:lnSpc>
                          <a:spcPts val="1800"/>
                        </a:lnSpc>
                        <a:spcAft>
                          <a:spcPts val="0"/>
                        </a:spcAft>
                      </a:pPr>
                      <a:endParaRPr lang="en-US" altLang="zh-TW" sz="2400" kern="100" dirty="0">
                        <a:effectLst/>
                      </a:endParaRPr>
                    </a:p>
                    <a:p>
                      <a:pPr algn="ctr">
                        <a:lnSpc>
                          <a:spcPts val="1800"/>
                        </a:lnSpc>
                        <a:spcAft>
                          <a:spcPts val="0"/>
                        </a:spcAft>
                      </a:pPr>
                      <a:r>
                        <a:rPr lang="zh-TW" sz="2400" kern="100" dirty="0">
                          <a:effectLst/>
                        </a:rPr>
                        <a:t>相</a:t>
                      </a:r>
                      <a:endParaRPr lang="zh-TW" sz="2400" kern="100" dirty="0">
                        <a:effectLst/>
                        <a:latin typeface="Times New Roman" panose="02020603050405020304" pitchFamily="18" charset="0"/>
                        <a:ea typeface="新細明體" panose="02020500000000000000" pitchFamily="18" charset="-120"/>
                        <a:cs typeface="Mangal" panose="02040503050203030202" pitchFamily="18" charset="0"/>
                      </a:endParaRPr>
                    </a:p>
                  </a:txBody>
                  <a:tcPr marL="17780" marR="17780" marT="0" marB="0">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3">
                        <a:lumMod val="60000"/>
                        <a:lumOff val="40000"/>
                      </a:schemeClr>
                    </a:solidFill>
                  </a:tcPr>
                </a:tc>
                <a:tc>
                  <a:txBody>
                    <a:bodyPr/>
                    <a:lstStyle/>
                    <a:p>
                      <a:pPr algn="ctr">
                        <a:lnSpc>
                          <a:spcPts val="1800"/>
                        </a:lnSpc>
                        <a:spcAft>
                          <a:spcPts val="0"/>
                        </a:spcAft>
                      </a:pPr>
                      <a:endParaRPr lang="en-US" altLang="zh-TW" sz="2400" kern="100" dirty="0">
                        <a:effectLst/>
                      </a:endParaRPr>
                    </a:p>
                    <a:p>
                      <a:pPr algn="ctr">
                        <a:lnSpc>
                          <a:spcPts val="1800"/>
                        </a:lnSpc>
                        <a:spcAft>
                          <a:spcPts val="0"/>
                        </a:spcAft>
                      </a:pPr>
                      <a:r>
                        <a:rPr lang="zh-TW" sz="2400" kern="100" dirty="0">
                          <a:effectLst/>
                        </a:rPr>
                        <a:t>用</a:t>
                      </a:r>
                      <a:endParaRPr lang="zh-TW" sz="2400" kern="100" dirty="0">
                        <a:effectLst/>
                        <a:latin typeface="Times New Roman" panose="02020603050405020304" pitchFamily="18" charset="0"/>
                        <a:ea typeface="新細明體" panose="02020500000000000000" pitchFamily="18" charset="-120"/>
                        <a:cs typeface="Mangal" panose="02040503050203030202" pitchFamily="18" charset="0"/>
                      </a:endParaRPr>
                    </a:p>
                  </a:txBody>
                  <a:tcPr marL="17780" marR="17780" marT="0" marB="0">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3">
                        <a:lumMod val="60000"/>
                        <a:lumOff val="40000"/>
                      </a:schemeClr>
                    </a:solidFill>
                  </a:tcPr>
                </a:tc>
                <a:extLst>
                  <a:ext uri="{0D108BD9-81ED-4DB2-BD59-A6C34878D82A}">
                    <a16:rowId xmlns:a16="http://schemas.microsoft.com/office/drawing/2014/main" val="630035269"/>
                  </a:ext>
                </a:extLst>
              </a:tr>
              <a:tr h="824902">
                <a:tc>
                  <a:txBody>
                    <a:bodyPr/>
                    <a:lstStyle/>
                    <a:p>
                      <a:pPr algn="ctr">
                        <a:lnSpc>
                          <a:spcPts val="1800"/>
                        </a:lnSpc>
                        <a:spcAft>
                          <a:spcPts val="0"/>
                        </a:spcAft>
                      </a:pPr>
                      <a:endParaRPr lang="en-US" altLang="zh-TW" sz="2000" kern="100" dirty="0">
                        <a:effectLst/>
                      </a:endParaRPr>
                    </a:p>
                    <a:p>
                      <a:pPr algn="ctr">
                        <a:lnSpc>
                          <a:spcPts val="1800"/>
                        </a:lnSpc>
                        <a:spcAft>
                          <a:spcPts val="0"/>
                        </a:spcAft>
                      </a:pPr>
                      <a:r>
                        <a:rPr lang="zh-TW" sz="2000" kern="100" dirty="0">
                          <a:effectLst/>
                        </a:rPr>
                        <a:t>大日如來</a:t>
                      </a:r>
                      <a:endParaRPr lang="zh-TW" sz="2000" kern="100" dirty="0">
                        <a:effectLst/>
                        <a:latin typeface="Times New Roman" panose="02020603050405020304" pitchFamily="18" charset="0"/>
                        <a:ea typeface="新細明體" panose="02020500000000000000" pitchFamily="18" charset="-120"/>
                        <a:cs typeface="Mangal" panose="02040503050203030202" pitchFamily="18" charset="0"/>
                      </a:endParaRPr>
                    </a:p>
                  </a:txBody>
                  <a:tcPr marL="17780" marR="17780" marT="0" marB="0">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3">
                        <a:lumMod val="60000"/>
                        <a:lumOff val="40000"/>
                      </a:schemeClr>
                    </a:solidFill>
                  </a:tcPr>
                </a:tc>
                <a:tc>
                  <a:txBody>
                    <a:bodyPr/>
                    <a:lstStyle/>
                    <a:p>
                      <a:pPr algn="ctr">
                        <a:lnSpc>
                          <a:spcPts val="1800"/>
                        </a:lnSpc>
                        <a:spcAft>
                          <a:spcPts val="0"/>
                        </a:spcAft>
                      </a:pPr>
                      <a:endParaRPr lang="en-US" altLang="zh-TW" sz="2000" kern="100" dirty="0">
                        <a:effectLst/>
                      </a:endParaRPr>
                    </a:p>
                    <a:p>
                      <a:pPr algn="ctr">
                        <a:lnSpc>
                          <a:spcPts val="1800"/>
                        </a:lnSpc>
                        <a:spcAft>
                          <a:spcPts val="0"/>
                        </a:spcAft>
                      </a:pPr>
                      <a:r>
                        <a:rPr lang="zh-TW" sz="2000" kern="100" dirty="0">
                          <a:effectLst/>
                        </a:rPr>
                        <a:t>六大為體</a:t>
                      </a:r>
                      <a:endParaRPr lang="zh-TW" sz="2000" kern="100" dirty="0">
                        <a:effectLst/>
                        <a:latin typeface="Times New Roman" panose="02020603050405020304" pitchFamily="18" charset="0"/>
                        <a:ea typeface="新細明體" panose="02020500000000000000" pitchFamily="18" charset="-120"/>
                        <a:cs typeface="Mangal" panose="02040503050203030202" pitchFamily="18" charset="0"/>
                      </a:endParaRPr>
                    </a:p>
                  </a:txBody>
                  <a:tcPr marL="17780" marR="17780" marT="0" marB="0">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3">
                        <a:lumMod val="60000"/>
                        <a:lumOff val="40000"/>
                      </a:schemeClr>
                    </a:solidFill>
                  </a:tcPr>
                </a:tc>
                <a:tc>
                  <a:txBody>
                    <a:bodyPr/>
                    <a:lstStyle/>
                    <a:p>
                      <a:pPr algn="ctr">
                        <a:lnSpc>
                          <a:spcPts val="1800"/>
                        </a:lnSpc>
                        <a:spcAft>
                          <a:spcPts val="0"/>
                        </a:spcAft>
                      </a:pPr>
                      <a:endParaRPr lang="en-US" altLang="zh-TW" sz="2000" kern="100" dirty="0">
                        <a:effectLst/>
                      </a:endParaRPr>
                    </a:p>
                    <a:p>
                      <a:pPr algn="ctr">
                        <a:lnSpc>
                          <a:spcPts val="1800"/>
                        </a:lnSpc>
                        <a:spcAft>
                          <a:spcPts val="0"/>
                        </a:spcAft>
                      </a:pPr>
                      <a:r>
                        <a:rPr lang="zh-TW" sz="2000" kern="100" dirty="0">
                          <a:effectLst/>
                        </a:rPr>
                        <a:t>四曼為相</a:t>
                      </a:r>
                      <a:endParaRPr lang="zh-TW" sz="2000" kern="100" dirty="0">
                        <a:effectLst/>
                        <a:latin typeface="Times New Roman" panose="02020603050405020304" pitchFamily="18" charset="0"/>
                        <a:ea typeface="新細明體" panose="02020500000000000000" pitchFamily="18" charset="-120"/>
                        <a:cs typeface="Mangal" panose="02040503050203030202" pitchFamily="18" charset="0"/>
                      </a:endParaRPr>
                    </a:p>
                  </a:txBody>
                  <a:tcPr marL="17780" marR="17780" marT="0" marB="0">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3">
                        <a:lumMod val="60000"/>
                        <a:lumOff val="40000"/>
                      </a:schemeClr>
                    </a:solidFill>
                  </a:tcPr>
                </a:tc>
                <a:tc>
                  <a:txBody>
                    <a:bodyPr/>
                    <a:lstStyle/>
                    <a:p>
                      <a:pPr algn="ctr">
                        <a:lnSpc>
                          <a:spcPts val="1800"/>
                        </a:lnSpc>
                        <a:spcAft>
                          <a:spcPts val="0"/>
                        </a:spcAft>
                      </a:pPr>
                      <a:endParaRPr lang="en-US" altLang="zh-TW" sz="2000" u="sng" kern="100" dirty="0">
                        <a:solidFill>
                          <a:srgbClr val="FF0000"/>
                        </a:solidFill>
                        <a:effectLst/>
                      </a:endParaRPr>
                    </a:p>
                    <a:p>
                      <a:pPr algn="ctr">
                        <a:lnSpc>
                          <a:spcPts val="1800"/>
                        </a:lnSpc>
                        <a:spcAft>
                          <a:spcPts val="0"/>
                        </a:spcAft>
                      </a:pPr>
                      <a:r>
                        <a:rPr lang="zh-TW" sz="2000" u="sng" kern="100" dirty="0">
                          <a:solidFill>
                            <a:srgbClr val="FF0000"/>
                          </a:solidFill>
                          <a:effectLst/>
                        </a:rPr>
                        <a:t>三密為用</a:t>
                      </a:r>
                      <a:endParaRPr lang="zh-TW" sz="2000" u="sng" kern="100" dirty="0">
                        <a:solidFill>
                          <a:srgbClr val="FF0000"/>
                        </a:solidFill>
                        <a:effectLst/>
                        <a:latin typeface="Times New Roman" panose="02020603050405020304" pitchFamily="18" charset="0"/>
                        <a:ea typeface="新細明體" panose="02020500000000000000" pitchFamily="18" charset="-120"/>
                        <a:cs typeface="Mangal" panose="02040503050203030202" pitchFamily="18" charset="0"/>
                      </a:endParaRPr>
                    </a:p>
                  </a:txBody>
                  <a:tcPr marL="17780" marR="17780" marT="0" marB="0">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3">
                        <a:lumMod val="60000"/>
                        <a:lumOff val="40000"/>
                      </a:schemeClr>
                    </a:solidFill>
                  </a:tcPr>
                </a:tc>
                <a:extLst>
                  <a:ext uri="{0D108BD9-81ED-4DB2-BD59-A6C34878D82A}">
                    <a16:rowId xmlns:a16="http://schemas.microsoft.com/office/drawing/2014/main" val="3105672285"/>
                  </a:ext>
                </a:extLst>
              </a:tr>
              <a:tr h="824902">
                <a:tc>
                  <a:txBody>
                    <a:bodyPr/>
                    <a:lstStyle/>
                    <a:p>
                      <a:pPr algn="ctr">
                        <a:lnSpc>
                          <a:spcPts val="1800"/>
                        </a:lnSpc>
                        <a:spcAft>
                          <a:spcPts val="0"/>
                        </a:spcAft>
                      </a:pPr>
                      <a:endParaRPr lang="en-US" altLang="zh-TW" sz="2000" kern="100" dirty="0">
                        <a:effectLst/>
                      </a:endParaRPr>
                    </a:p>
                    <a:p>
                      <a:pPr algn="ctr">
                        <a:lnSpc>
                          <a:spcPts val="1800"/>
                        </a:lnSpc>
                        <a:spcAft>
                          <a:spcPts val="0"/>
                        </a:spcAft>
                      </a:pPr>
                      <a:r>
                        <a:rPr lang="zh-TW" sz="2000" kern="100" dirty="0">
                          <a:effectLst/>
                        </a:rPr>
                        <a:t>眾生</a:t>
                      </a:r>
                      <a:endParaRPr lang="zh-TW" sz="2000" kern="100" dirty="0">
                        <a:effectLst/>
                        <a:latin typeface="Times New Roman" panose="02020603050405020304" pitchFamily="18" charset="0"/>
                        <a:ea typeface="新細明體" panose="02020500000000000000" pitchFamily="18" charset="-120"/>
                        <a:cs typeface="Mangal" panose="02040503050203030202" pitchFamily="18" charset="0"/>
                      </a:endParaRPr>
                    </a:p>
                  </a:txBody>
                  <a:tcPr marL="17780" marR="17780" marT="0" marB="0">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3">
                        <a:lumMod val="60000"/>
                        <a:lumOff val="40000"/>
                      </a:schemeClr>
                    </a:solidFill>
                  </a:tcPr>
                </a:tc>
                <a:tc>
                  <a:txBody>
                    <a:bodyPr/>
                    <a:lstStyle/>
                    <a:p>
                      <a:pPr algn="ctr">
                        <a:lnSpc>
                          <a:spcPts val="1800"/>
                        </a:lnSpc>
                        <a:spcAft>
                          <a:spcPts val="0"/>
                        </a:spcAft>
                      </a:pPr>
                      <a:endParaRPr lang="en-US" altLang="zh-TW" sz="2000" kern="100" dirty="0">
                        <a:effectLst/>
                      </a:endParaRPr>
                    </a:p>
                    <a:p>
                      <a:pPr algn="ctr">
                        <a:lnSpc>
                          <a:spcPts val="1800"/>
                        </a:lnSpc>
                        <a:spcAft>
                          <a:spcPts val="0"/>
                        </a:spcAft>
                      </a:pPr>
                      <a:r>
                        <a:rPr lang="zh-TW" sz="2000" kern="100" dirty="0">
                          <a:effectLst/>
                        </a:rPr>
                        <a:t>六大為體</a:t>
                      </a:r>
                      <a:endParaRPr lang="zh-TW" sz="2000" kern="100" dirty="0">
                        <a:effectLst/>
                        <a:latin typeface="Times New Roman" panose="02020603050405020304" pitchFamily="18" charset="0"/>
                        <a:ea typeface="新細明體" panose="02020500000000000000" pitchFamily="18" charset="-120"/>
                        <a:cs typeface="Mangal" panose="02040503050203030202" pitchFamily="18" charset="0"/>
                      </a:endParaRPr>
                    </a:p>
                  </a:txBody>
                  <a:tcPr marL="17780" marR="17780" marT="0" marB="0">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3">
                        <a:lumMod val="60000"/>
                        <a:lumOff val="40000"/>
                      </a:schemeClr>
                    </a:solidFill>
                  </a:tcPr>
                </a:tc>
                <a:tc>
                  <a:txBody>
                    <a:bodyPr/>
                    <a:lstStyle/>
                    <a:p>
                      <a:pPr algn="ctr">
                        <a:lnSpc>
                          <a:spcPts val="1800"/>
                        </a:lnSpc>
                        <a:spcAft>
                          <a:spcPts val="0"/>
                        </a:spcAft>
                      </a:pPr>
                      <a:endParaRPr lang="en-US" altLang="zh-TW" sz="2000" kern="100" dirty="0">
                        <a:effectLst/>
                      </a:endParaRPr>
                    </a:p>
                    <a:p>
                      <a:pPr algn="ctr">
                        <a:lnSpc>
                          <a:spcPts val="1800"/>
                        </a:lnSpc>
                        <a:spcAft>
                          <a:spcPts val="0"/>
                        </a:spcAft>
                      </a:pPr>
                      <a:r>
                        <a:rPr lang="zh-TW" sz="2000" kern="100" dirty="0">
                          <a:effectLst/>
                        </a:rPr>
                        <a:t>四曼為相</a:t>
                      </a:r>
                      <a:endParaRPr lang="zh-TW" sz="2000" kern="100" dirty="0">
                        <a:effectLst/>
                        <a:latin typeface="Times New Roman" panose="02020603050405020304" pitchFamily="18" charset="0"/>
                        <a:ea typeface="新細明體" panose="02020500000000000000" pitchFamily="18" charset="-120"/>
                        <a:cs typeface="Mangal" panose="02040503050203030202" pitchFamily="18" charset="0"/>
                      </a:endParaRPr>
                    </a:p>
                  </a:txBody>
                  <a:tcPr marL="17780" marR="17780" marT="0" marB="0">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3">
                        <a:lumMod val="60000"/>
                        <a:lumOff val="40000"/>
                      </a:schemeClr>
                    </a:solidFill>
                  </a:tcPr>
                </a:tc>
                <a:tc>
                  <a:txBody>
                    <a:bodyPr/>
                    <a:lstStyle/>
                    <a:p>
                      <a:pPr algn="ctr">
                        <a:lnSpc>
                          <a:spcPts val="1800"/>
                        </a:lnSpc>
                        <a:spcAft>
                          <a:spcPts val="0"/>
                        </a:spcAft>
                      </a:pPr>
                      <a:endParaRPr lang="en-US" altLang="zh-TW" sz="2000" u="sng" kern="100" dirty="0">
                        <a:solidFill>
                          <a:srgbClr val="FF0000"/>
                        </a:solidFill>
                        <a:effectLst/>
                      </a:endParaRPr>
                    </a:p>
                    <a:p>
                      <a:pPr algn="ctr">
                        <a:lnSpc>
                          <a:spcPts val="1800"/>
                        </a:lnSpc>
                        <a:spcAft>
                          <a:spcPts val="0"/>
                        </a:spcAft>
                      </a:pPr>
                      <a:r>
                        <a:rPr lang="zh-TW" sz="2000" u="sng" kern="100" dirty="0">
                          <a:solidFill>
                            <a:srgbClr val="FF0000"/>
                          </a:solidFill>
                          <a:effectLst/>
                        </a:rPr>
                        <a:t>三業為用</a:t>
                      </a:r>
                      <a:endParaRPr lang="zh-TW" sz="2000" u="sng" kern="100" dirty="0">
                        <a:solidFill>
                          <a:srgbClr val="FF0000"/>
                        </a:solidFill>
                        <a:effectLst/>
                        <a:latin typeface="Times New Roman" panose="02020603050405020304" pitchFamily="18" charset="0"/>
                        <a:ea typeface="新細明體" panose="02020500000000000000" pitchFamily="18" charset="-120"/>
                        <a:cs typeface="Mangal" panose="02040503050203030202" pitchFamily="18" charset="0"/>
                      </a:endParaRPr>
                    </a:p>
                  </a:txBody>
                  <a:tcPr marL="17780" marR="17780" marT="0" marB="0">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3">
                        <a:lumMod val="60000"/>
                        <a:lumOff val="40000"/>
                      </a:schemeClr>
                    </a:solidFill>
                  </a:tcPr>
                </a:tc>
                <a:extLst>
                  <a:ext uri="{0D108BD9-81ED-4DB2-BD59-A6C34878D82A}">
                    <a16:rowId xmlns:a16="http://schemas.microsoft.com/office/drawing/2014/main" val="1661393158"/>
                  </a:ext>
                </a:extLst>
              </a:tr>
              <a:tr h="824902">
                <a:tc>
                  <a:txBody>
                    <a:bodyPr/>
                    <a:lstStyle/>
                    <a:p>
                      <a:pPr algn="ctr">
                        <a:lnSpc>
                          <a:spcPts val="1800"/>
                        </a:lnSpc>
                        <a:spcAft>
                          <a:spcPts val="0"/>
                        </a:spcAft>
                      </a:pPr>
                      <a:endParaRPr lang="en-US" altLang="zh-TW" sz="2000" kern="100" dirty="0">
                        <a:effectLst/>
                      </a:endParaRPr>
                    </a:p>
                    <a:p>
                      <a:pPr algn="ctr">
                        <a:lnSpc>
                          <a:spcPts val="1800"/>
                        </a:lnSpc>
                        <a:spcAft>
                          <a:spcPts val="0"/>
                        </a:spcAft>
                      </a:pPr>
                      <a:r>
                        <a:rPr lang="zh-TW" sz="2000" kern="100" dirty="0">
                          <a:effectLst/>
                        </a:rPr>
                        <a:t>器界</a:t>
                      </a:r>
                      <a:endParaRPr lang="zh-TW" sz="2000" kern="100" dirty="0">
                        <a:effectLst/>
                        <a:latin typeface="Times New Roman" panose="02020603050405020304" pitchFamily="18" charset="0"/>
                        <a:ea typeface="新細明體" panose="02020500000000000000" pitchFamily="18" charset="-120"/>
                        <a:cs typeface="Mangal" panose="02040503050203030202" pitchFamily="18" charset="0"/>
                      </a:endParaRPr>
                    </a:p>
                  </a:txBody>
                  <a:tcPr marL="17780" marR="17780" marT="0" marB="0">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3">
                        <a:lumMod val="60000"/>
                        <a:lumOff val="40000"/>
                      </a:schemeClr>
                    </a:solidFill>
                  </a:tcPr>
                </a:tc>
                <a:tc>
                  <a:txBody>
                    <a:bodyPr/>
                    <a:lstStyle/>
                    <a:p>
                      <a:pPr algn="ctr">
                        <a:lnSpc>
                          <a:spcPts val="1800"/>
                        </a:lnSpc>
                        <a:spcAft>
                          <a:spcPts val="0"/>
                        </a:spcAft>
                      </a:pPr>
                      <a:endParaRPr lang="en-US" altLang="zh-TW" sz="2000" kern="100" dirty="0">
                        <a:effectLst/>
                      </a:endParaRPr>
                    </a:p>
                    <a:p>
                      <a:pPr algn="ctr">
                        <a:lnSpc>
                          <a:spcPts val="1800"/>
                        </a:lnSpc>
                        <a:spcAft>
                          <a:spcPts val="0"/>
                        </a:spcAft>
                      </a:pPr>
                      <a:r>
                        <a:rPr lang="zh-TW" sz="2000" kern="100" dirty="0">
                          <a:effectLst/>
                        </a:rPr>
                        <a:t>六大為體</a:t>
                      </a:r>
                      <a:endParaRPr lang="zh-TW" sz="2000" kern="100" dirty="0">
                        <a:effectLst/>
                        <a:latin typeface="Times New Roman" panose="02020603050405020304" pitchFamily="18" charset="0"/>
                        <a:ea typeface="新細明體" panose="02020500000000000000" pitchFamily="18" charset="-120"/>
                        <a:cs typeface="Mangal" panose="02040503050203030202" pitchFamily="18" charset="0"/>
                      </a:endParaRPr>
                    </a:p>
                  </a:txBody>
                  <a:tcPr marL="17780" marR="17780" marT="0" marB="0">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3">
                        <a:lumMod val="60000"/>
                        <a:lumOff val="40000"/>
                      </a:schemeClr>
                    </a:solidFill>
                  </a:tcPr>
                </a:tc>
                <a:tc>
                  <a:txBody>
                    <a:bodyPr/>
                    <a:lstStyle/>
                    <a:p>
                      <a:pPr algn="ctr">
                        <a:lnSpc>
                          <a:spcPts val="1800"/>
                        </a:lnSpc>
                        <a:spcAft>
                          <a:spcPts val="0"/>
                        </a:spcAft>
                      </a:pPr>
                      <a:endParaRPr lang="en-US" altLang="zh-TW" sz="2000" kern="100" dirty="0">
                        <a:effectLst/>
                      </a:endParaRPr>
                    </a:p>
                    <a:p>
                      <a:pPr algn="ctr">
                        <a:lnSpc>
                          <a:spcPts val="1800"/>
                        </a:lnSpc>
                        <a:spcAft>
                          <a:spcPts val="0"/>
                        </a:spcAft>
                      </a:pPr>
                      <a:r>
                        <a:rPr lang="zh-TW" sz="2000" kern="100" dirty="0">
                          <a:effectLst/>
                        </a:rPr>
                        <a:t>四曼為相</a:t>
                      </a:r>
                      <a:endParaRPr lang="zh-TW" sz="2000" kern="100" dirty="0">
                        <a:effectLst/>
                        <a:latin typeface="Times New Roman" panose="02020603050405020304" pitchFamily="18" charset="0"/>
                        <a:ea typeface="新細明體" panose="02020500000000000000" pitchFamily="18" charset="-120"/>
                        <a:cs typeface="Mangal" panose="02040503050203030202" pitchFamily="18" charset="0"/>
                      </a:endParaRPr>
                    </a:p>
                  </a:txBody>
                  <a:tcPr marL="17780" marR="17780" marT="0" marB="0">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3">
                        <a:lumMod val="60000"/>
                        <a:lumOff val="40000"/>
                      </a:schemeClr>
                    </a:solidFill>
                  </a:tcPr>
                </a:tc>
                <a:tc>
                  <a:txBody>
                    <a:bodyPr/>
                    <a:lstStyle/>
                    <a:p>
                      <a:pPr algn="ctr">
                        <a:lnSpc>
                          <a:spcPts val="1800"/>
                        </a:lnSpc>
                        <a:spcAft>
                          <a:spcPts val="0"/>
                        </a:spcAft>
                      </a:pPr>
                      <a:endParaRPr lang="en-US" altLang="zh-TW" sz="2000" kern="100" dirty="0">
                        <a:effectLst/>
                      </a:endParaRPr>
                    </a:p>
                    <a:p>
                      <a:pPr algn="ctr">
                        <a:lnSpc>
                          <a:spcPts val="1800"/>
                        </a:lnSpc>
                        <a:spcAft>
                          <a:spcPts val="0"/>
                        </a:spcAft>
                      </a:pPr>
                      <a:r>
                        <a:rPr lang="zh-TW" sz="2000" kern="100" dirty="0">
                          <a:effectLst/>
                        </a:rPr>
                        <a:t>自性為用</a:t>
                      </a:r>
                      <a:endParaRPr lang="zh-TW" sz="2000" kern="100" dirty="0">
                        <a:effectLst/>
                        <a:latin typeface="Times New Roman" panose="02020603050405020304" pitchFamily="18" charset="0"/>
                        <a:ea typeface="新細明體" panose="02020500000000000000" pitchFamily="18" charset="-120"/>
                        <a:cs typeface="Mangal" panose="02040503050203030202" pitchFamily="18" charset="0"/>
                      </a:endParaRPr>
                    </a:p>
                  </a:txBody>
                  <a:tcPr marL="17780" marR="17780" marT="0" marB="0">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3">
                        <a:lumMod val="60000"/>
                        <a:lumOff val="40000"/>
                      </a:schemeClr>
                    </a:solidFill>
                  </a:tcPr>
                </a:tc>
                <a:extLst>
                  <a:ext uri="{0D108BD9-81ED-4DB2-BD59-A6C34878D82A}">
                    <a16:rowId xmlns:a16="http://schemas.microsoft.com/office/drawing/2014/main" val="4055073366"/>
                  </a:ext>
                </a:extLst>
              </a:tr>
            </a:tbl>
          </a:graphicData>
        </a:graphic>
      </p:graphicFrame>
      <p:sp>
        <p:nvSpPr>
          <p:cNvPr id="5" name="Rectangle 1">
            <a:extLst>
              <a:ext uri="{FF2B5EF4-FFF2-40B4-BE49-F238E27FC236}">
                <a16:creationId xmlns:a16="http://schemas.microsoft.com/office/drawing/2014/main" id="{8F7585F1-2DE4-4853-968A-52A6E1E977C7}"/>
              </a:ext>
            </a:extLst>
          </p:cNvPr>
          <p:cNvSpPr>
            <a:spLocks noChangeArrowheads="1"/>
          </p:cNvSpPr>
          <p:nvPr/>
        </p:nvSpPr>
        <p:spPr bwMode="auto">
          <a:xfrm>
            <a:off x="1771095" y="1108405"/>
            <a:ext cx="9499108"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400" b="0" i="0" u="none" strike="noStrike" cap="none" normalizeH="0" baseline="0" dirty="0">
                <a:ln>
                  <a:noFill/>
                </a:ln>
                <a:solidFill>
                  <a:srgbClr val="000000"/>
                </a:solidFill>
                <a:effectLst/>
                <a:latin typeface="+mn-ea"/>
                <a:cs typeface="Times New Roman" panose="02020603050405020304" pitchFamily="18" charset="0"/>
              </a:rPr>
              <a:t>2.2.1</a:t>
            </a:r>
            <a:r>
              <a:rPr kumimoji="0" lang="zh-TW" altLang="en-US" sz="2400" b="0" i="0" u="none" strike="noStrike" cap="none" normalizeH="0" baseline="0" dirty="0">
                <a:ln>
                  <a:noFill/>
                </a:ln>
                <a:solidFill>
                  <a:srgbClr val="000000"/>
                </a:solidFill>
                <a:effectLst/>
                <a:latin typeface="+mn-ea"/>
                <a:cs typeface="Times New Roman" panose="02020603050405020304" pitchFamily="18" charset="0"/>
              </a:rPr>
              <a:t>前提：眾生與大日如來的體、相是一樣的，唯一不同的是「用」</a:t>
            </a:r>
            <a:endParaRPr kumimoji="0" lang="en-US" altLang="zh-TW" sz="2400" b="0" i="0" u="none" strike="noStrike" cap="none" normalizeH="0" baseline="0" dirty="0">
              <a:ln>
                <a:noFill/>
              </a:ln>
              <a:solidFill>
                <a:srgbClr val="000000"/>
              </a:solidFill>
              <a:effectLst/>
              <a:latin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en-US" altLang="zh-TW" sz="2400" dirty="0">
                <a:solidFill>
                  <a:srgbClr val="000000"/>
                </a:solidFill>
                <a:latin typeface="+mn-ea"/>
                <a:cs typeface="Times New Roman" panose="02020603050405020304" pitchFamily="18" charset="0"/>
              </a:rPr>
              <a:t>                    </a:t>
            </a:r>
            <a:r>
              <a:rPr kumimoji="0" lang="zh-TW" altLang="en-US" sz="2400" b="0" i="0" u="none" strike="noStrike" cap="none" normalizeH="0" baseline="0" dirty="0">
                <a:ln>
                  <a:noFill/>
                </a:ln>
                <a:solidFill>
                  <a:srgbClr val="000000"/>
                </a:solidFill>
                <a:effectLst/>
                <a:latin typeface="+mn-ea"/>
                <a:cs typeface="Times New Roman" panose="02020603050405020304" pitchFamily="18" charset="0"/>
              </a:rPr>
              <a:t>，只要透過三業修行，將自己的三業轉化成佛的三密，便</a:t>
            </a:r>
            <a:endParaRPr kumimoji="0" lang="en-US" altLang="zh-TW" sz="2400" b="0" i="0" u="none" strike="noStrike" cap="none" normalizeH="0" baseline="0" dirty="0">
              <a:ln>
                <a:noFill/>
              </a:ln>
              <a:solidFill>
                <a:srgbClr val="000000"/>
              </a:solidFill>
              <a:effectLst/>
              <a:latin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en-US" altLang="zh-TW" sz="2400" dirty="0">
                <a:solidFill>
                  <a:srgbClr val="000000"/>
                </a:solidFill>
                <a:latin typeface="+mn-ea"/>
                <a:cs typeface="Times New Roman" panose="02020603050405020304" pitchFamily="18" charset="0"/>
              </a:rPr>
              <a:t>                     </a:t>
            </a:r>
            <a:r>
              <a:rPr kumimoji="0" lang="zh-TW" altLang="en-US" sz="2400" b="0" i="0" u="none" strike="noStrike" cap="none" normalizeH="0" baseline="0" dirty="0">
                <a:ln>
                  <a:noFill/>
                </a:ln>
                <a:solidFill>
                  <a:srgbClr val="000000"/>
                </a:solidFill>
                <a:effectLst/>
                <a:latin typeface="+mn-ea"/>
                <a:cs typeface="Times New Roman" panose="02020603050405020304" pitchFamily="18" charset="0"/>
              </a:rPr>
              <a:t>能即身成佛。</a:t>
            </a:r>
            <a:endParaRPr kumimoji="0" lang="zh-TW" altLang="en-US" sz="2400" b="0" i="0" u="none" strike="noStrike" cap="none" normalizeH="0" baseline="0" dirty="0">
              <a:ln>
                <a:noFill/>
              </a:ln>
              <a:solidFill>
                <a:schemeClr val="tx1"/>
              </a:solidFill>
              <a:effectLst/>
              <a:latin typeface="+mn-ea"/>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400" b="0" i="0" u="none" strike="noStrike" cap="none" normalizeH="0" baseline="0" dirty="0">
                <a:ln>
                  <a:noFill/>
                </a:ln>
                <a:solidFill>
                  <a:srgbClr val="000000"/>
                </a:solidFill>
                <a:effectLst/>
                <a:latin typeface="+mn-ea"/>
                <a:cs typeface="Times New Roman" panose="02020603050405020304" pitchFamily="18" charset="0"/>
              </a:rPr>
              <a:t>2.2.2</a:t>
            </a:r>
            <a:r>
              <a:rPr kumimoji="0" lang="zh-TW" altLang="en-US" sz="2400" b="0" i="0" u="none" strike="noStrike" cap="none" normalizeH="0" baseline="0" dirty="0">
                <a:ln>
                  <a:noFill/>
                </a:ln>
                <a:solidFill>
                  <a:srgbClr val="000000"/>
                </a:solidFill>
                <a:effectLst/>
                <a:latin typeface="+mn-ea"/>
                <a:cs typeface="Times New Roman" panose="02020603050405020304" pitchFamily="18" charset="0"/>
              </a:rPr>
              <a:t>意義：即就此現實的有限身軀，即能成佛。成佛可以是今生的事</a:t>
            </a:r>
            <a:endParaRPr kumimoji="0" lang="en-US" altLang="zh-TW" sz="2400" b="0" i="0" u="none" strike="noStrike" cap="none" normalizeH="0" baseline="0" dirty="0">
              <a:ln>
                <a:noFill/>
              </a:ln>
              <a:solidFill>
                <a:srgbClr val="000000"/>
              </a:solidFill>
              <a:effectLst/>
              <a:latin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en-US" altLang="zh-TW" sz="2400" dirty="0">
                <a:solidFill>
                  <a:srgbClr val="000000"/>
                </a:solidFill>
                <a:latin typeface="+mn-ea"/>
                <a:cs typeface="Times New Roman" panose="02020603050405020304" pitchFamily="18" charset="0"/>
              </a:rPr>
              <a:t>                     </a:t>
            </a:r>
            <a:r>
              <a:rPr kumimoji="0" lang="zh-TW" altLang="en-US" sz="2400" b="0" i="0" u="none" strike="noStrike" cap="none" normalizeH="0" baseline="0" dirty="0">
                <a:ln>
                  <a:noFill/>
                </a:ln>
                <a:solidFill>
                  <a:srgbClr val="000000"/>
                </a:solidFill>
                <a:effectLst/>
                <a:latin typeface="+mn-ea"/>
                <a:cs typeface="Times New Roman" panose="02020603050405020304" pitchFamily="18" charset="0"/>
              </a:rPr>
              <a:t>，不必等待來生。</a:t>
            </a:r>
            <a:endParaRPr kumimoji="0" lang="zh-TW" altLang="en-US" sz="2400" b="0" i="0" u="none" strike="noStrike" cap="none" normalizeH="0" baseline="0" dirty="0">
              <a:ln>
                <a:noFill/>
              </a:ln>
              <a:solidFill>
                <a:schemeClr val="tx1"/>
              </a:solidFill>
              <a:effectLst/>
              <a:latin typeface="+mn-ea"/>
            </a:endParaRPr>
          </a:p>
        </p:txBody>
      </p:sp>
    </p:spTree>
    <p:extLst>
      <p:ext uri="{BB962C8B-B14F-4D97-AF65-F5344CB8AC3E}">
        <p14:creationId xmlns:p14="http://schemas.microsoft.com/office/powerpoint/2010/main" val="19725738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9C2883E-DA7C-447E-A5B9-939585E806BE}"/>
              </a:ext>
            </a:extLst>
          </p:cNvPr>
          <p:cNvSpPr>
            <a:spLocks noGrp="1"/>
          </p:cNvSpPr>
          <p:nvPr>
            <p:ph type="title"/>
          </p:nvPr>
        </p:nvSpPr>
        <p:spPr>
          <a:xfrm>
            <a:off x="1806606" y="762000"/>
            <a:ext cx="9601200" cy="752383"/>
          </a:xfrm>
        </p:spPr>
        <p:txBody>
          <a:bodyPr>
            <a:normAutofit fontScale="90000"/>
          </a:bodyPr>
          <a:lstStyle/>
          <a:p>
            <a:r>
              <a:rPr lang="en-US" altLang="zh-HK" dirty="0"/>
              <a:t>2.3 </a:t>
            </a:r>
            <a:r>
              <a:rPr lang="zh-TW" altLang="zh-HK" dirty="0"/>
              <a:t>即事而真</a:t>
            </a:r>
            <a:br>
              <a:rPr lang="zh-TW" altLang="zh-HK" dirty="0"/>
            </a:br>
            <a:endParaRPr lang="zh-HK" altLang="en-US" dirty="0"/>
          </a:p>
        </p:txBody>
      </p:sp>
      <p:sp>
        <p:nvSpPr>
          <p:cNvPr id="3" name="內容版面配置區 2">
            <a:extLst>
              <a:ext uri="{FF2B5EF4-FFF2-40B4-BE49-F238E27FC236}">
                <a16:creationId xmlns:a16="http://schemas.microsoft.com/office/drawing/2014/main" id="{72C2AACD-4F15-44EA-9E4F-222CF15C84C0}"/>
              </a:ext>
            </a:extLst>
          </p:cNvPr>
          <p:cNvSpPr>
            <a:spLocks noGrp="1"/>
          </p:cNvSpPr>
          <p:nvPr>
            <p:ph idx="1"/>
          </p:nvPr>
        </p:nvSpPr>
        <p:spPr>
          <a:xfrm>
            <a:off x="1478132" y="1514383"/>
            <a:ext cx="10036206" cy="2401410"/>
          </a:xfrm>
        </p:spPr>
        <p:txBody>
          <a:bodyPr>
            <a:normAutofit/>
          </a:bodyPr>
          <a:lstStyle/>
          <a:p>
            <a:r>
              <a:rPr lang="zh-TW" altLang="zh-HK" sz="2400" dirty="0"/>
              <a:t>密宗講六大緣起，世出世間一切事物，包括諸佛菩薩、修行人、凡夫、花草榭木、</a:t>
            </a:r>
            <a:r>
              <a:rPr lang="en-US" altLang="zh-HK" sz="2400" dirty="0"/>
              <a:t>  </a:t>
            </a:r>
            <a:r>
              <a:rPr lang="zh-TW" altLang="zh-HK" sz="2400" dirty="0"/>
              <a:t>山河大地等的物質世界（器界）都是由地、水、火、風、空、識等六大元素所成。由於一切凡聖、根身器界都是六大所成，都是以六大為體，所以這個千差萬別、生滅無常的現象世界即是平等一如的絕對真理（大日如來的法性）的呈現，一切都是大日如來法身的標幟。</a:t>
            </a:r>
            <a:endParaRPr lang="zh-HK" altLang="en-US" sz="2400" dirty="0"/>
          </a:p>
        </p:txBody>
      </p:sp>
      <p:pic>
        <p:nvPicPr>
          <p:cNvPr id="1026" name="Picture 2" descr="å°æ°´ç«é¢¨ç©ºè­çåçæå°çµæ">
            <a:extLst>
              <a:ext uri="{FF2B5EF4-FFF2-40B4-BE49-F238E27FC236}">
                <a16:creationId xmlns:a16="http://schemas.microsoft.com/office/drawing/2014/main" id="{494F40F6-B823-44A4-9DB1-0CAAD0C637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5342" y="3915793"/>
            <a:ext cx="2751753" cy="2788773"/>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28" name="Picture 4" descr="å°æ°´ç«é¢¨ç©ºè­çåçæå°çµæ">
            <a:extLst>
              <a:ext uri="{FF2B5EF4-FFF2-40B4-BE49-F238E27FC236}">
                <a16:creationId xmlns:a16="http://schemas.microsoft.com/office/drawing/2014/main" id="{57B01E57-7EE8-4C4A-8209-60DA390FD4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11897" y="3585691"/>
            <a:ext cx="5102441" cy="299532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32" name="Picture 8" descr="å°æ°´ç«é¢¨ç©ºè­çåçæå°çµæ">
            <a:extLst>
              <a:ext uri="{FF2B5EF4-FFF2-40B4-BE49-F238E27FC236}">
                <a16:creationId xmlns:a16="http://schemas.microsoft.com/office/drawing/2014/main" id="{EA3ADE8A-F3A3-4121-8671-C8A3EA33EEB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57095" y="3680995"/>
            <a:ext cx="2202807" cy="2900024"/>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6774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93A936E5-19C3-4C10-ADA1-0191C1CF5AFB}"/>
              </a:ext>
            </a:extLst>
          </p:cNvPr>
          <p:cNvSpPr>
            <a:spLocks noGrp="1"/>
          </p:cNvSpPr>
          <p:nvPr>
            <p:ph type="title"/>
          </p:nvPr>
        </p:nvSpPr>
        <p:spPr>
          <a:xfrm>
            <a:off x="1957526" y="605901"/>
            <a:ext cx="9601200" cy="761260"/>
          </a:xfrm>
        </p:spPr>
        <p:txBody>
          <a:bodyPr>
            <a:normAutofit fontScale="90000"/>
          </a:bodyPr>
          <a:lstStyle/>
          <a:p>
            <a:r>
              <a:rPr lang="en-US" altLang="zh-HK" dirty="0"/>
              <a:t>2.4 </a:t>
            </a:r>
            <a:r>
              <a:rPr lang="zh-TW" altLang="zh-HK" dirty="0"/>
              <a:t>三密加持</a:t>
            </a:r>
            <a:br>
              <a:rPr lang="zh-TW" altLang="zh-HK" dirty="0"/>
            </a:br>
            <a:endParaRPr lang="zh-HK" altLang="en-US" dirty="0"/>
          </a:p>
        </p:txBody>
      </p:sp>
      <p:sp>
        <p:nvSpPr>
          <p:cNvPr id="3" name="內容版面配置區 2">
            <a:extLst>
              <a:ext uri="{FF2B5EF4-FFF2-40B4-BE49-F238E27FC236}">
                <a16:creationId xmlns:a16="http://schemas.microsoft.com/office/drawing/2014/main" id="{8F4AB185-1BD9-4353-BE87-32FED3A2778E}"/>
              </a:ext>
            </a:extLst>
          </p:cNvPr>
          <p:cNvSpPr>
            <a:spLocks noGrp="1"/>
          </p:cNvSpPr>
          <p:nvPr>
            <p:ph idx="1"/>
          </p:nvPr>
        </p:nvSpPr>
        <p:spPr>
          <a:xfrm>
            <a:off x="1748161" y="1367161"/>
            <a:ext cx="9601200" cy="1997476"/>
          </a:xfrm>
        </p:spPr>
        <p:txBody>
          <a:bodyPr/>
          <a:lstStyle/>
          <a:p>
            <a:r>
              <a:rPr lang="zh-TW" altLang="zh-HK" sz="2400" u="sng" dirty="0">
                <a:solidFill>
                  <a:srgbClr val="FF0000"/>
                </a:solidFill>
              </a:rPr>
              <a:t>修行者手結契印，口誦本尊的真言密咒，心入本尊三摩地，以自己的三業與佛菩薩的三密「入我我入」，得到佛的三密加持，便能證得佛果。</a:t>
            </a:r>
          </a:p>
          <a:p>
            <a:endParaRPr lang="zh-HK" altLang="en-US" dirty="0"/>
          </a:p>
        </p:txBody>
      </p:sp>
      <p:pic>
        <p:nvPicPr>
          <p:cNvPr id="4" name="Picture 6" descr="å°æ°´ç«é¢¨ç©ºè­çåçæå°çµæ">
            <a:extLst>
              <a:ext uri="{FF2B5EF4-FFF2-40B4-BE49-F238E27FC236}">
                <a16:creationId xmlns:a16="http://schemas.microsoft.com/office/drawing/2014/main" id="{40033698-9358-4BB9-9972-E49CE0102C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70085" y="3653794"/>
            <a:ext cx="1971675" cy="2475974"/>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50" name="Picture 2" descr="å¥ææå¥çåçæå°çµæ">
            <a:extLst>
              <a:ext uri="{FF2B5EF4-FFF2-40B4-BE49-F238E27FC236}">
                <a16:creationId xmlns:a16="http://schemas.microsoft.com/office/drawing/2014/main" id="{CBC0AD72-D11A-4407-B9A7-E663D3DC4C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06794" y="2628901"/>
            <a:ext cx="4737531" cy="3790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46646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7F8B924-C736-4808-9359-6833DC266620}"/>
              </a:ext>
            </a:extLst>
          </p:cNvPr>
          <p:cNvSpPr>
            <a:spLocks noGrp="1"/>
          </p:cNvSpPr>
          <p:nvPr>
            <p:ph type="title"/>
          </p:nvPr>
        </p:nvSpPr>
        <p:spPr>
          <a:xfrm>
            <a:off x="1833239" y="641411"/>
            <a:ext cx="4647460" cy="814526"/>
          </a:xfrm>
        </p:spPr>
        <p:txBody>
          <a:bodyPr>
            <a:normAutofit fontScale="90000"/>
          </a:bodyPr>
          <a:lstStyle/>
          <a:p>
            <a:r>
              <a:rPr lang="en-US" altLang="zh-HK" b="1" dirty="0"/>
              <a:t>3. </a:t>
            </a:r>
            <a:r>
              <a:rPr lang="zh-TW" altLang="zh-HK" b="1" dirty="0"/>
              <a:t>唐武宗的會昌滅佛</a:t>
            </a:r>
            <a:br>
              <a:rPr lang="zh-TW" altLang="zh-HK" dirty="0"/>
            </a:br>
            <a:br>
              <a:rPr lang="en-US" altLang="zh-TW" dirty="0"/>
            </a:br>
            <a:br>
              <a:rPr lang="en-US" altLang="zh-TW" dirty="0"/>
            </a:br>
            <a:endParaRPr lang="zh-HK" altLang="en-US" dirty="0"/>
          </a:p>
        </p:txBody>
      </p:sp>
      <p:sp>
        <p:nvSpPr>
          <p:cNvPr id="3" name="內容版面配置區 2">
            <a:extLst>
              <a:ext uri="{FF2B5EF4-FFF2-40B4-BE49-F238E27FC236}">
                <a16:creationId xmlns:a16="http://schemas.microsoft.com/office/drawing/2014/main" id="{64FB48E9-6287-44DE-BC21-5427B4333E94}"/>
              </a:ext>
            </a:extLst>
          </p:cNvPr>
          <p:cNvSpPr>
            <a:spLocks noGrp="1"/>
          </p:cNvSpPr>
          <p:nvPr>
            <p:ph idx="1"/>
          </p:nvPr>
        </p:nvSpPr>
        <p:spPr>
          <a:xfrm>
            <a:off x="1371599" y="1638299"/>
            <a:ext cx="10062839" cy="4735868"/>
          </a:xfrm>
        </p:spPr>
        <p:txBody>
          <a:bodyPr>
            <a:normAutofit/>
          </a:bodyPr>
          <a:lstStyle/>
          <a:p>
            <a:endParaRPr lang="en-US" altLang="zh-HK" sz="2400" dirty="0"/>
          </a:p>
          <a:p>
            <a:r>
              <a:rPr lang="zh-HK" altLang="zh-HK" sz="2400" dirty="0"/>
              <a:t>自唐朝立國以來，歷代君主大都尊崇佛教，尤以唐太宗、唐高宗、武則天及唐玄宗為甚。到了</a:t>
            </a:r>
            <a:r>
              <a:rPr lang="zh-HK" altLang="zh-HK" sz="2400" dirty="0">
                <a:solidFill>
                  <a:srgbClr val="FF0000"/>
                </a:solidFill>
              </a:rPr>
              <a:t>唐中葉之後，國家</a:t>
            </a:r>
            <a:r>
              <a:rPr lang="zh-TW" altLang="zh-HK" sz="2400" dirty="0">
                <a:solidFill>
                  <a:srgbClr val="FF0000"/>
                </a:solidFill>
              </a:rPr>
              <a:t>內憂外患，危機四伏，</a:t>
            </a:r>
            <a:r>
              <a:rPr lang="zh-HK" altLang="zh-HK" sz="2400" dirty="0">
                <a:solidFill>
                  <a:srgbClr val="FF0000"/>
                </a:solidFill>
              </a:rPr>
              <a:t>佛教的勢力又日益膨脹，很多人為了逃避戰爭及賦役便選擇出家為僧。最終導致僧人數目越來越多，不受控制，寺院及出家人又不用向朝廷繳納賦稅及服徭役，形成了社會上極大的矛盾衝突，甚至威脅到唐室的統治。</a:t>
            </a:r>
            <a:r>
              <a:rPr lang="zh-HK" altLang="zh-HK" sz="2400" dirty="0"/>
              <a:t>唐武宗本人是一個虔誠的道教徒，不喜歡佛教，故在宗教、政治及經濟等因素脅逼之下，他即位後便開始籌劃滅佛的行動。</a:t>
            </a:r>
            <a:r>
              <a:rPr lang="zh-TW" altLang="zh-HK" sz="2400" dirty="0"/>
              <a:t>滅佛由</a:t>
            </a:r>
            <a:r>
              <a:rPr lang="zh-HK" altLang="zh-HK" sz="2400" dirty="0"/>
              <a:t>會昌二年（公元</a:t>
            </a:r>
            <a:r>
              <a:rPr lang="en-US" altLang="zh-HK" sz="2400" dirty="0"/>
              <a:t>842</a:t>
            </a:r>
            <a:r>
              <a:rPr lang="zh-HK" altLang="zh-HK" sz="2400" dirty="0"/>
              <a:t>年）開始，至會昌六年唐武宗逝世時結束。</a:t>
            </a:r>
            <a:endParaRPr lang="zh-TW" altLang="zh-HK" sz="2400" dirty="0"/>
          </a:p>
          <a:p>
            <a:r>
              <a:rPr lang="zh-HK" altLang="zh-HK" sz="2400" dirty="0"/>
              <a:t>經過這次滅佛，佛教寺院財產被剝奪，僧尼還俗，寺廟遭廢，經籍散佚，佛教宗派因失去繁榮的客觀條件，從此也由極盛而走向衰微了。</a:t>
            </a:r>
            <a:r>
              <a:rPr lang="zh-TW" altLang="zh-HK" sz="2400" dirty="0">
                <a:solidFill>
                  <a:srgbClr val="FF0000"/>
                </a:solidFill>
              </a:rPr>
              <a:t>密宗更因唐武宗的滅佛而衰亡，最後傳承斷絕，退出了中國佛教的歷史舞台。</a:t>
            </a:r>
          </a:p>
          <a:p>
            <a:endParaRPr lang="zh-HK" altLang="en-US" dirty="0"/>
          </a:p>
        </p:txBody>
      </p:sp>
      <p:pic>
        <p:nvPicPr>
          <p:cNvPr id="3074" name="Picture 2" descr="é¿å­çåçæå°çµæ">
            <a:extLst>
              <a:ext uri="{FF2B5EF4-FFF2-40B4-BE49-F238E27FC236}">
                <a16:creationId xmlns:a16="http://schemas.microsoft.com/office/drawing/2014/main" id="{904118C9-17DB-4AAD-BB08-C817242A99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41799" y="221940"/>
            <a:ext cx="1671237" cy="181548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70982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4295120-C390-4468-95D2-38C22D709D3E}"/>
              </a:ext>
            </a:extLst>
          </p:cNvPr>
          <p:cNvSpPr>
            <a:spLocks noGrp="1"/>
          </p:cNvSpPr>
          <p:nvPr>
            <p:ph type="title"/>
          </p:nvPr>
        </p:nvSpPr>
        <p:spPr>
          <a:xfrm>
            <a:off x="1895382" y="561513"/>
            <a:ext cx="9601200" cy="850037"/>
          </a:xfrm>
        </p:spPr>
        <p:txBody>
          <a:bodyPr>
            <a:normAutofit fontScale="90000"/>
          </a:bodyPr>
          <a:lstStyle/>
          <a:p>
            <a:r>
              <a:rPr lang="zh-TW" altLang="zh-HK" dirty="0"/>
              <a:t>三</a:t>
            </a:r>
            <a:r>
              <a:rPr lang="en-US" altLang="zh-HK" dirty="0"/>
              <a:t>. </a:t>
            </a:r>
            <a:r>
              <a:rPr lang="zh-TW" altLang="zh-HK" b="1" dirty="0"/>
              <a:t>密教思想（東密）在日本的興盛發展</a:t>
            </a:r>
            <a:br>
              <a:rPr lang="zh-TW" altLang="zh-HK" dirty="0"/>
            </a:br>
            <a:endParaRPr lang="zh-HK" altLang="en-US" dirty="0"/>
          </a:p>
        </p:txBody>
      </p:sp>
      <p:sp>
        <p:nvSpPr>
          <p:cNvPr id="3" name="內容版面配置區 2">
            <a:extLst>
              <a:ext uri="{FF2B5EF4-FFF2-40B4-BE49-F238E27FC236}">
                <a16:creationId xmlns:a16="http://schemas.microsoft.com/office/drawing/2014/main" id="{245ECA46-5518-4DB3-ABA8-31E6C491C928}"/>
              </a:ext>
            </a:extLst>
          </p:cNvPr>
          <p:cNvSpPr>
            <a:spLocks noGrp="1"/>
          </p:cNvSpPr>
          <p:nvPr>
            <p:ph idx="1"/>
          </p:nvPr>
        </p:nvSpPr>
        <p:spPr>
          <a:xfrm>
            <a:off x="1895382" y="1411550"/>
            <a:ext cx="9601200" cy="2272683"/>
          </a:xfrm>
        </p:spPr>
        <p:txBody>
          <a:bodyPr>
            <a:normAutofit/>
          </a:bodyPr>
          <a:lstStyle/>
          <a:p>
            <a:pPr marL="0" indent="0">
              <a:buNone/>
            </a:pPr>
            <a:r>
              <a:rPr lang="en-US" altLang="zh-HK" sz="2400" b="1" dirty="0"/>
              <a:t>1. </a:t>
            </a:r>
            <a:r>
              <a:rPr lang="zh-TW" altLang="zh-HK" sz="2400" b="1" dirty="0"/>
              <a:t>空海</a:t>
            </a:r>
            <a:r>
              <a:rPr lang="zh-HK" altLang="zh-HK" sz="2400" b="1" dirty="0"/>
              <a:t>入唐前密教在日本的發展</a:t>
            </a:r>
            <a:endParaRPr lang="zh-TW" altLang="zh-HK" sz="2400" dirty="0"/>
          </a:p>
          <a:p>
            <a:r>
              <a:rPr lang="zh-HK" altLang="zh-HK" sz="2400" dirty="0"/>
              <a:t>其實，日本在</a:t>
            </a:r>
            <a:r>
              <a:rPr lang="zh-TW" altLang="zh-HK" sz="2400" u="sng" dirty="0"/>
              <a:t>空海</a:t>
            </a:r>
            <a:r>
              <a:rPr lang="zh-HK" altLang="zh-HK" sz="2400" dirty="0"/>
              <a:t>入唐之</a:t>
            </a:r>
            <a:r>
              <a:rPr lang="zh-TW" altLang="zh-HK" sz="2400" dirty="0"/>
              <a:t>前</a:t>
            </a:r>
            <a:r>
              <a:rPr lang="zh-HK" altLang="zh-HK" sz="2400" dirty="0"/>
              <a:t>已</a:t>
            </a:r>
            <a:r>
              <a:rPr lang="zh-TW" altLang="zh-HK" sz="2400" dirty="0"/>
              <a:t>有密教流</a:t>
            </a:r>
            <a:r>
              <a:rPr lang="zh-HK" altLang="zh-HK" sz="2400" dirty="0"/>
              <a:t>傳</a:t>
            </a:r>
            <a:r>
              <a:rPr lang="zh-TW" altLang="zh-HK" sz="2400" dirty="0"/>
              <a:t>，除了陀羅尼經、咒經和修法儀軌外，《大日經》的口譯本及</a:t>
            </a:r>
            <a:r>
              <a:rPr lang="zh-HK" altLang="zh-HK" sz="2400" dirty="0"/>
              <a:t>手抄版本早已在</a:t>
            </a:r>
            <a:r>
              <a:rPr lang="zh-TW" altLang="zh-HK" sz="2400" dirty="0"/>
              <a:t>奈良时代傳入日</a:t>
            </a:r>
            <a:r>
              <a:rPr lang="zh-HK" altLang="zh-HK" sz="2400" dirty="0"/>
              <a:t>本</a:t>
            </a:r>
            <a:r>
              <a:rPr lang="zh-TW" altLang="zh-HK" sz="2400" dirty="0"/>
              <a:t>，但是</a:t>
            </a:r>
            <a:r>
              <a:rPr lang="zh-HK" altLang="zh-HK" sz="2400" dirty="0"/>
              <a:t>整套完整的</a:t>
            </a:r>
            <a:r>
              <a:rPr lang="zh-HK" altLang="zh-HK" sz="2400" u="sng" dirty="0">
                <a:solidFill>
                  <a:srgbClr val="FF0000"/>
                </a:solidFill>
              </a:rPr>
              <a:t>金、胎</a:t>
            </a:r>
            <a:r>
              <a:rPr lang="zh-HK" altLang="zh-HK" sz="2400" dirty="0"/>
              <a:t>二部義理及觀修儀軌，要待平安時代的</a:t>
            </a:r>
            <a:r>
              <a:rPr lang="zh-HK" altLang="zh-HK" sz="2400" u="sng" dirty="0"/>
              <a:t>空海大師</a:t>
            </a:r>
            <a:r>
              <a:rPr lang="zh-HK" altLang="zh-HK" sz="2400" dirty="0"/>
              <a:t>入唐求法後才正式傳入日本。</a:t>
            </a:r>
            <a:endParaRPr lang="zh-HK" altLang="en-US" sz="2400" dirty="0"/>
          </a:p>
        </p:txBody>
      </p:sp>
      <p:pic>
        <p:nvPicPr>
          <p:cNvPr id="4098" name="Picture 2" descr="é¿å­çåçæå°çµæ">
            <a:extLst>
              <a:ext uri="{FF2B5EF4-FFF2-40B4-BE49-F238E27FC236}">
                <a16:creationId xmlns:a16="http://schemas.microsoft.com/office/drawing/2014/main" id="{ACA211ED-9A3A-4699-9E20-B8D5611744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9583" y="3892744"/>
            <a:ext cx="2166289" cy="281507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100" name="Picture 4" descr="é¿å­çåçæå°çµæ">
            <a:extLst>
              <a:ext uri="{FF2B5EF4-FFF2-40B4-BE49-F238E27FC236}">
                <a16:creationId xmlns:a16="http://schemas.microsoft.com/office/drawing/2014/main" id="{ED249B4E-922A-4EFB-A5B4-8575FFDEBA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8933" y="3821723"/>
            <a:ext cx="3876675" cy="264795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4102" name="Picture 6" descr="å¤§æ¥ç¶çåçæå°çµæ">
            <a:extLst>
              <a:ext uri="{FF2B5EF4-FFF2-40B4-BE49-F238E27FC236}">
                <a16:creationId xmlns:a16="http://schemas.microsoft.com/office/drawing/2014/main" id="{2EF88EDF-2C22-485C-9828-9C0F13FF2B1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3068" y="3648577"/>
            <a:ext cx="2166289" cy="299424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45947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9028BA0C-66BD-47D8-AFAC-150C9C42B803}"/>
              </a:ext>
            </a:extLst>
          </p:cNvPr>
          <p:cNvSpPr>
            <a:spLocks noGrp="1"/>
          </p:cNvSpPr>
          <p:nvPr>
            <p:ph type="title"/>
          </p:nvPr>
        </p:nvSpPr>
        <p:spPr>
          <a:xfrm>
            <a:off x="1903412" y="730188"/>
            <a:ext cx="9601200" cy="628095"/>
          </a:xfrm>
        </p:spPr>
        <p:txBody>
          <a:bodyPr>
            <a:normAutofit/>
          </a:bodyPr>
          <a:lstStyle/>
          <a:p>
            <a:r>
              <a:rPr lang="en-US" altLang="zh-HK" sz="2800" b="1" dirty="0"/>
              <a:t>2. </a:t>
            </a:r>
            <a:r>
              <a:rPr lang="zh-TW" altLang="zh-HK" sz="2800" b="1" dirty="0"/>
              <a:t>入唐求法的兩位日本留學僧：最澄與空海</a:t>
            </a:r>
            <a:endParaRPr lang="zh-HK" altLang="en-US" sz="2800" dirty="0"/>
          </a:p>
        </p:txBody>
      </p:sp>
      <p:sp>
        <p:nvSpPr>
          <p:cNvPr id="3" name="內容版面配置區 2">
            <a:extLst>
              <a:ext uri="{FF2B5EF4-FFF2-40B4-BE49-F238E27FC236}">
                <a16:creationId xmlns:a16="http://schemas.microsoft.com/office/drawing/2014/main" id="{D4E56861-E804-48A5-8D00-814A3E93EA46}"/>
              </a:ext>
            </a:extLst>
          </p:cNvPr>
          <p:cNvSpPr>
            <a:spLocks noGrp="1"/>
          </p:cNvSpPr>
          <p:nvPr>
            <p:ph idx="1"/>
          </p:nvPr>
        </p:nvSpPr>
        <p:spPr>
          <a:xfrm>
            <a:off x="2003285" y="1540189"/>
            <a:ext cx="9306865" cy="3777622"/>
          </a:xfrm>
        </p:spPr>
        <p:txBody>
          <a:bodyPr>
            <a:normAutofit/>
          </a:bodyPr>
          <a:lstStyle/>
          <a:p>
            <a:pPr marL="0" indent="0">
              <a:buNone/>
            </a:pPr>
            <a:r>
              <a:rPr lang="zh-TW" altLang="zh-HK" sz="2400" dirty="0"/>
              <a:t>傳教大師最澄和弘法大師空海同為日本平安朝佛教界中的兩大宗師。最澄大師回國後開創台密傳承，空海大師則開創東密傳承。</a:t>
            </a:r>
          </a:p>
          <a:p>
            <a:endParaRPr lang="zh-HK" altLang="en-US" dirty="0"/>
          </a:p>
        </p:txBody>
      </p:sp>
      <p:pic>
        <p:nvPicPr>
          <p:cNvPr id="5122" name="Picture 2" descr="ææ¾å¤§å¸«çåçæå°çµæ">
            <a:extLst>
              <a:ext uri="{FF2B5EF4-FFF2-40B4-BE49-F238E27FC236}">
                <a16:creationId xmlns:a16="http://schemas.microsoft.com/office/drawing/2014/main" id="{0F68BF7F-BD38-4D77-B772-C5FD913E11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3285" y="3890639"/>
            <a:ext cx="4444846" cy="266690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124" name="Picture 4" descr="ææ¾å¤§å¸«çåçæå°çµæ">
            <a:extLst>
              <a:ext uri="{FF2B5EF4-FFF2-40B4-BE49-F238E27FC236}">
                <a16:creationId xmlns:a16="http://schemas.microsoft.com/office/drawing/2014/main" id="{72D1F001-0EA4-442C-9606-07B7E910F0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59766" y="2745419"/>
            <a:ext cx="4444846" cy="266690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31892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F31B75A-D7C0-4E55-A5B0-B15038279E92}"/>
              </a:ext>
            </a:extLst>
          </p:cNvPr>
          <p:cNvSpPr>
            <a:spLocks noGrp="1"/>
          </p:cNvSpPr>
          <p:nvPr>
            <p:ph type="title"/>
          </p:nvPr>
        </p:nvSpPr>
        <p:spPr>
          <a:xfrm>
            <a:off x="1820566" y="677376"/>
            <a:ext cx="9915713" cy="663152"/>
          </a:xfrm>
        </p:spPr>
        <p:txBody>
          <a:bodyPr>
            <a:noAutofit/>
          </a:bodyPr>
          <a:lstStyle/>
          <a:p>
            <a:r>
              <a:rPr lang="zh-TW" altLang="zh-HK" sz="2800" b="1" dirty="0"/>
              <a:t>為甚麼說最澄大師所傳的「台密」並非純正的密教思想呢？</a:t>
            </a:r>
            <a:endParaRPr lang="zh-HK" altLang="en-US" sz="2800" b="1" dirty="0"/>
          </a:p>
        </p:txBody>
      </p:sp>
      <p:sp>
        <p:nvSpPr>
          <p:cNvPr id="3" name="內容版面配置區 2">
            <a:extLst>
              <a:ext uri="{FF2B5EF4-FFF2-40B4-BE49-F238E27FC236}">
                <a16:creationId xmlns:a16="http://schemas.microsoft.com/office/drawing/2014/main" id="{3B5C70EC-2F9E-4B79-9C02-0515B5318AF7}"/>
              </a:ext>
            </a:extLst>
          </p:cNvPr>
          <p:cNvSpPr>
            <a:spLocks noGrp="1"/>
          </p:cNvSpPr>
          <p:nvPr>
            <p:ph idx="1"/>
          </p:nvPr>
        </p:nvSpPr>
        <p:spPr>
          <a:xfrm>
            <a:off x="1976653" y="1540189"/>
            <a:ext cx="9067168" cy="1531485"/>
          </a:xfrm>
        </p:spPr>
        <p:txBody>
          <a:bodyPr>
            <a:normAutofit/>
          </a:bodyPr>
          <a:lstStyle/>
          <a:p>
            <a:r>
              <a:rPr lang="zh-TW" altLang="zh-HK" sz="2400" u="sng" dirty="0">
                <a:solidFill>
                  <a:srgbClr val="FF0000"/>
                </a:solidFill>
              </a:rPr>
              <a:t>因為最澄大師他只是在弘揚《法華經》等天台教義時，揉合了某些密教思想的成分而已，所以他所弘揚的是不折不扣的天台宗思想而非密教思想。</a:t>
            </a:r>
            <a:endParaRPr lang="zh-HK" altLang="en-US" sz="2400" dirty="0">
              <a:solidFill>
                <a:srgbClr val="FF0000"/>
              </a:solidFill>
            </a:endParaRPr>
          </a:p>
        </p:txBody>
      </p:sp>
      <p:pic>
        <p:nvPicPr>
          <p:cNvPr id="6146" name="Picture 2" descr="ææ¾å¤§å¸«çåçæå°çµæ">
            <a:extLst>
              <a:ext uri="{FF2B5EF4-FFF2-40B4-BE49-F238E27FC236}">
                <a16:creationId xmlns:a16="http://schemas.microsoft.com/office/drawing/2014/main" id="{F89E77AF-404A-4956-9FEB-DDD7BE517A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57021" y="3155647"/>
            <a:ext cx="3173767" cy="3173767"/>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ææ¾å¤§å¸«çåçæå°çµæ">
            <a:extLst>
              <a:ext uri="{FF2B5EF4-FFF2-40B4-BE49-F238E27FC236}">
                <a16:creationId xmlns:a16="http://schemas.microsoft.com/office/drawing/2014/main" id="{FB9201B6-5539-42D7-B809-D05914D76F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3027286"/>
            <a:ext cx="5060272" cy="3232952"/>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51440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B07F7A7-ECB5-4613-BA16-18BED18E952F}"/>
              </a:ext>
            </a:extLst>
          </p:cNvPr>
          <p:cNvSpPr>
            <a:spLocks noGrp="1"/>
          </p:cNvSpPr>
          <p:nvPr>
            <p:ph type="title"/>
          </p:nvPr>
        </p:nvSpPr>
        <p:spPr>
          <a:xfrm>
            <a:off x="1797728" y="641411"/>
            <a:ext cx="9601200" cy="770138"/>
          </a:xfrm>
        </p:spPr>
        <p:txBody>
          <a:bodyPr>
            <a:normAutofit/>
          </a:bodyPr>
          <a:lstStyle/>
          <a:p>
            <a:r>
              <a:rPr lang="zh-TW" altLang="zh-HK" b="1" dirty="0"/>
              <a:t>四</a:t>
            </a:r>
            <a:r>
              <a:rPr lang="en-US" altLang="zh-HK" b="1" dirty="0"/>
              <a:t>.</a:t>
            </a:r>
            <a:r>
              <a:rPr lang="en-US" altLang="zh-HK" dirty="0"/>
              <a:t> </a:t>
            </a:r>
            <a:r>
              <a:rPr lang="zh-TW" altLang="zh-HK" b="1" dirty="0"/>
              <a:t>密教思想（藏密）在西藏的發展</a:t>
            </a:r>
            <a:endParaRPr lang="zh-HK" altLang="en-US" dirty="0"/>
          </a:p>
        </p:txBody>
      </p:sp>
      <p:sp>
        <p:nvSpPr>
          <p:cNvPr id="3" name="內容版面配置區 2">
            <a:extLst>
              <a:ext uri="{FF2B5EF4-FFF2-40B4-BE49-F238E27FC236}">
                <a16:creationId xmlns:a16="http://schemas.microsoft.com/office/drawing/2014/main" id="{D2A74A6E-0C61-40AB-8EDA-279C90338AFE}"/>
              </a:ext>
            </a:extLst>
          </p:cNvPr>
          <p:cNvSpPr>
            <a:spLocks noGrp="1"/>
          </p:cNvSpPr>
          <p:nvPr>
            <p:ph idx="1"/>
          </p:nvPr>
        </p:nvSpPr>
        <p:spPr>
          <a:xfrm>
            <a:off x="1797728" y="1487380"/>
            <a:ext cx="9743243" cy="2942577"/>
          </a:xfrm>
        </p:spPr>
        <p:txBody>
          <a:bodyPr>
            <a:normAutofit/>
          </a:bodyPr>
          <a:lstStyle/>
          <a:p>
            <a:r>
              <a:rPr lang="zh-TW" altLang="zh-HK" sz="2400" dirty="0"/>
              <a:t>西藏古稱為吐蕃，在佛教仍未傳入藏地之前，是盛行著本教（亦作苯教）的，但當佛教傳入藏地之後，漸漸取代了</a:t>
            </a:r>
            <a:r>
              <a:rPr lang="zh-TW" altLang="zh-HK" sz="2400" u="sng" dirty="0">
                <a:solidFill>
                  <a:srgbClr val="FF0000"/>
                </a:solidFill>
              </a:rPr>
              <a:t>本教</a:t>
            </a:r>
            <a:r>
              <a:rPr lang="zh-TW" altLang="zh-HK" sz="2400" dirty="0"/>
              <a:t>的主導地位，之後更成為西藏地區的主要宗教。佛教在西藏的發展可分為前弘與後弘兩個時期：前弘時期主要由印度、西域諸國、尼泊爾及中國傳入，除了密教思想（雜密與</a:t>
            </a:r>
            <a:r>
              <a:rPr lang="zh-TW" altLang="zh-HK" sz="2400" u="sng" dirty="0">
                <a:solidFill>
                  <a:srgbClr val="FF0000"/>
                </a:solidFill>
              </a:rPr>
              <a:t>純密</a:t>
            </a:r>
            <a:r>
              <a:rPr lang="zh-TW" altLang="zh-HK" sz="2400" dirty="0"/>
              <a:t>）之外，還有大乘顯教的思想。後弘時期主要由印度傳入晚期的密教思想（</a:t>
            </a:r>
            <a:r>
              <a:rPr lang="zh-TW" altLang="zh-HK" sz="2400" u="sng" dirty="0">
                <a:solidFill>
                  <a:srgbClr val="FF0000"/>
                </a:solidFill>
              </a:rPr>
              <a:t>無上瑜伽</a:t>
            </a:r>
            <a:r>
              <a:rPr lang="zh-TW" altLang="zh-HK" sz="2400" dirty="0"/>
              <a:t>密），再與西藏原有的本教思想有機地結合，而成為以金剛乘思想為主流的藏傳佛教思想體系。</a:t>
            </a:r>
            <a:endParaRPr lang="zh-HK" altLang="en-US" sz="2400" dirty="0"/>
          </a:p>
        </p:txBody>
      </p:sp>
      <p:pic>
        <p:nvPicPr>
          <p:cNvPr id="7170" name="Picture 2" descr="åé¨çä¼½å¯çåçæå°çµæ">
            <a:extLst>
              <a:ext uri="{FF2B5EF4-FFF2-40B4-BE49-F238E27FC236}">
                <a16:creationId xmlns:a16="http://schemas.microsoft.com/office/drawing/2014/main" id="{12EBA257-5757-4554-8595-41413C5F46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22467" y="4183000"/>
            <a:ext cx="6409678" cy="237523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00495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AB755A4-FE12-431C-BE93-C97FE6849F39}"/>
              </a:ext>
            </a:extLst>
          </p:cNvPr>
          <p:cNvSpPr>
            <a:spLocks noGrp="1"/>
          </p:cNvSpPr>
          <p:nvPr>
            <p:ph type="title"/>
          </p:nvPr>
        </p:nvSpPr>
        <p:spPr>
          <a:xfrm>
            <a:off x="1700074" y="531329"/>
            <a:ext cx="7000043" cy="779016"/>
          </a:xfrm>
        </p:spPr>
        <p:txBody>
          <a:bodyPr>
            <a:normAutofit fontScale="90000"/>
          </a:bodyPr>
          <a:lstStyle/>
          <a:p>
            <a:r>
              <a:rPr lang="en-US" altLang="zh-HK" sz="3600" b="1" dirty="0"/>
              <a:t>1. </a:t>
            </a:r>
            <a:r>
              <a:rPr lang="zh-TW" altLang="zh-HK" sz="3600" b="1" dirty="0"/>
              <a:t>前弘時期（公元七世紀到九世紀）</a:t>
            </a:r>
            <a:br>
              <a:rPr lang="zh-TW" altLang="zh-HK" sz="3600" dirty="0"/>
            </a:br>
            <a:endParaRPr lang="zh-HK" altLang="en-US" sz="3600" dirty="0"/>
          </a:p>
        </p:txBody>
      </p:sp>
      <p:sp>
        <p:nvSpPr>
          <p:cNvPr id="3" name="內容版面配置區 2">
            <a:extLst>
              <a:ext uri="{FF2B5EF4-FFF2-40B4-BE49-F238E27FC236}">
                <a16:creationId xmlns:a16="http://schemas.microsoft.com/office/drawing/2014/main" id="{E2DEF1F0-333B-44F8-83C9-057771BE9BE3}"/>
              </a:ext>
            </a:extLst>
          </p:cNvPr>
          <p:cNvSpPr>
            <a:spLocks noGrp="1"/>
          </p:cNvSpPr>
          <p:nvPr>
            <p:ph idx="1"/>
          </p:nvPr>
        </p:nvSpPr>
        <p:spPr>
          <a:xfrm>
            <a:off x="1371601" y="1506984"/>
            <a:ext cx="6218808" cy="5151268"/>
          </a:xfrm>
        </p:spPr>
        <p:txBody>
          <a:bodyPr>
            <a:normAutofit/>
          </a:bodyPr>
          <a:lstStyle/>
          <a:p>
            <a:r>
              <a:rPr lang="zh-TW" altLang="zh-HK" sz="2400" dirty="0"/>
              <a:t>根據吐蕃（西藏）的傳說，佛教早在公元五世紀已開始傳入吐蕃，不過有關佛教傳入的可信歷史記載，就由公元七世紀的吐蕃贊普</a:t>
            </a:r>
            <a:r>
              <a:rPr lang="zh-TW" altLang="zh-HK" sz="2400" u="sng" dirty="0"/>
              <a:t>松贊干布</a:t>
            </a:r>
            <a:r>
              <a:rPr lang="zh-TW" altLang="zh-HK" sz="2400" dirty="0"/>
              <a:t>開始。</a:t>
            </a:r>
            <a:endParaRPr lang="en-US" altLang="zh-TW" sz="2400" dirty="0"/>
          </a:p>
          <a:p>
            <a:endParaRPr lang="en-US" altLang="zh-TW" sz="2400" dirty="0"/>
          </a:p>
          <a:p>
            <a:r>
              <a:rPr lang="zh-TW" altLang="zh-HK" sz="2400" u="sng" dirty="0"/>
              <a:t>松贊干布</a:t>
            </a:r>
            <a:r>
              <a:rPr lang="zh-TW" altLang="zh-HK" sz="2400" dirty="0"/>
              <a:t>篤信佛教，先後迎娶了尼泊爾的</a:t>
            </a:r>
            <a:r>
              <a:rPr lang="zh-TW" altLang="zh-HK" sz="2400" u="sng" dirty="0"/>
              <a:t>尺尊公主</a:t>
            </a:r>
            <a:r>
              <a:rPr lang="zh-TW" altLang="zh-HK" sz="2400" dirty="0"/>
              <a:t>和大唐的</a:t>
            </a:r>
            <a:r>
              <a:rPr lang="zh-TW" altLang="zh-HK" sz="2400" u="sng" dirty="0"/>
              <a:t>文成公主</a:t>
            </a:r>
            <a:r>
              <a:rPr lang="zh-TW" altLang="zh-HK" sz="2400" dirty="0"/>
              <a:t>為妻，並在拉薩建大昭、小昭二寺，供奉兩位公主從尼泊爾和大唐帶來的佛像。</a:t>
            </a:r>
            <a:r>
              <a:rPr lang="zh-TW" altLang="zh-HK" sz="2400" u="sng" dirty="0"/>
              <a:t>松贊干布</a:t>
            </a:r>
            <a:r>
              <a:rPr lang="zh-TW" altLang="zh-HK" sz="2400" dirty="0"/>
              <a:t>又派人到印度留學，學習梵文，學成回國後仿照梵文的規模創製了藏文，有了自己國家的文字後，</a:t>
            </a:r>
            <a:r>
              <a:rPr lang="zh-TW" altLang="zh-HK" sz="2400" u="sng" dirty="0"/>
              <a:t>松贊干布</a:t>
            </a:r>
            <a:r>
              <a:rPr lang="zh-TW" altLang="zh-HK" sz="2400" dirty="0"/>
              <a:t>在拉薩組織譯場，翻譯佛經。</a:t>
            </a:r>
          </a:p>
          <a:p>
            <a:endParaRPr lang="zh-HK" altLang="en-US" dirty="0"/>
          </a:p>
        </p:txBody>
      </p:sp>
      <p:pic>
        <p:nvPicPr>
          <p:cNvPr id="8194" name="Picture 2" descr="æ¾è´å¹²å¸çåçæå°çµæ">
            <a:extLst>
              <a:ext uri="{FF2B5EF4-FFF2-40B4-BE49-F238E27FC236}">
                <a16:creationId xmlns:a16="http://schemas.microsoft.com/office/drawing/2014/main" id="{EF8CBF94-3EA9-4A91-A5C0-AB2C9981C0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90409" y="3692834"/>
            <a:ext cx="4286250" cy="2686050"/>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åèå²çåçæå°çµæ">
            <a:extLst>
              <a:ext uri="{FF2B5EF4-FFF2-40B4-BE49-F238E27FC236}">
                <a16:creationId xmlns:a16="http://schemas.microsoft.com/office/drawing/2014/main" id="{8E60025B-F1DB-4BA1-88BE-DBDDDFFD02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02866" y="1043014"/>
            <a:ext cx="3189026" cy="2122152"/>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5136446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B626A4A-4CFE-4A97-88D1-F73A8D953B87}"/>
              </a:ext>
            </a:extLst>
          </p:cNvPr>
          <p:cNvSpPr>
            <a:spLocks noGrp="1"/>
          </p:cNvSpPr>
          <p:nvPr>
            <p:ph type="title"/>
          </p:nvPr>
        </p:nvSpPr>
        <p:spPr>
          <a:xfrm>
            <a:off x="2308839" y="704009"/>
            <a:ext cx="8911687" cy="964993"/>
          </a:xfrm>
        </p:spPr>
        <p:txBody>
          <a:bodyPr/>
          <a:lstStyle/>
          <a:p>
            <a:r>
              <a:rPr lang="zh-TW" altLang="zh-HK" dirty="0"/>
              <a:t>你有多少個名字？</a:t>
            </a:r>
            <a:endParaRPr lang="zh-HK" altLang="en-US" dirty="0"/>
          </a:p>
        </p:txBody>
      </p:sp>
      <p:sp>
        <p:nvSpPr>
          <p:cNvPr id="3" name="內容版面配置區 2">
            <a:extLst>
              <a:ext uri="{FF2B5EF4-FFF2-40B4-BE49-F238E27FC236}">
                <a16:creationId xmlns:a16="http://schemas.microsoft.com/office/drawing/2014/main" id="{291D31A7-57D1-4531-9869-717D9BE44EF8}"/>
              </a:ext>
            </a:extLst>
          </p:cNvPr>
          <p:cNvSpPr>
            <a:spLocks noGrp="1"/>
          </p:cNvSpPr>
          <p:nvPr>
            <p:ph idx="1"/>
          </p:nvPr>
        </p:nvSpPr>
        <p:spPr>
          <a:xfrm>
            <a:off x="2308839" y="2426565"/>
            <a:ext cx="5396978" cy="1313154"/>
          </a:xfrm>
        </p:spPr>
        <p:txBody>
          <a:bodyPr>
            <a:normAutofit/>
          </a:bodyPr>
          <a:lstStyle/>
          <a:p>
            <a:r>
              <a:rPr lang="zh-TW" altLang="en-US" sz="2400" dirty="0"/>
              <a:t>你</a:t>
            </a:r>
            <a:r>
              <a:rPr lang="zh-TW" altLang="zh-HK" sz="2400" dirty="0"/>
              <a:t>為何會有這些名字呢？它們有甚麼作用？試跟鄰座的同學分享一下。</a:t>
            </a:r>
            <a:endParaRPr lang="zh-HK" altLang="en-US" sz="2400" dirty="0"/>
          </a:p>
        </p:txBody>
      </p:sp>
      <p:pic>
        <p:nvPicPr>
          <p:cNvPr id="1026" name="Picture 2" descr="ä½ çåå­çåçæå°çµæ">
            <a:extLst>
              <a:ext uri="{FF2B5EF4-FFF2-40B4-BE49-F238E27FC236}">
                <a16:creationId xmlns:a16="http://schemas.microsoft.com/office/drawing/2014/main" id="{E6E017ED-F046-4F1C-A6DC-5D9915DDF5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33117" y="704009"/>
            <a:ext cx="3651514" cy="4591521"/>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00225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a:extLst>
              <a:ext uri="{FF2B5EF4-FFF2-40B4-BE49-F238E27FC236}">
                <a16:creationId xmlns:a16="http://schemas.microsoft.com/office/drawing/2014/main" id="{5662E229-5F31-4B5E-A3A6-AABEB9F75530}"/>
              </a:ext>
            </a:extLst>
          </p:cNvPr>
          <p:cNvSpPr>
            <a:spLocks noGrp="1"/>
          </p:cNvSpPr>
          <p:nvPr>
            <p:ph idx="1"/>
          </p:nvPr>
        </p:nvSpPr>
        <p:spPr>
          <a:xfrm>
            <a:off x="1967775" y="677662"/>
            <a:ext cx="9333498" cy="1674921"/>
          </a:xfrm>
        </p:spPr>
        <p:txBody>
          <a:bodyPr>
            <a:normAutofit/>
          </a:bodyPr>
          <a:lstStyle/>
          <a:p>
            <a:r>
              <a:rPr lang="zh-TW" altLang="zh-HK" sz="2400" dirty="0"/>
              <a:t>佛教一直在吐蕃流傳，到贊普赤松德贊及赤祖德贊時，有比之前幾代更大的發展空間。公元</a:t>
            </a:r>
            <a:r>
              <a:rPr lang="en-US" altLang="zh-HK" sz="2400" dirty="0"/>
              <a:t>841</a:t>
            </a:r>
            <a:r>
              <a:rPr lang="zh-TW" altLang="zh-HK" sz="2400" dirty="0"/>
              <a:t>年，</a:t>
            </a:r>
            <a:r>
              <a:rPr lang="zh-TW" altLang="zh-HK" sz="2400" u="sng" dirty="0"/>
              <a:t>朗達瑪</a:t>
            </a:r>
            <a:r>
              <a:rPr lang="zh-TW" altLang="zh-HK" sz="2400" dirty="0"/>
              <a:t>接替贊普（藏王）之位後便大肆滅佛，佛教在吐蓄發展的前弘時期至此亦告一段落。</a:t>
            </a:r>
            <a:endParaRPr lang="zh-HK" altLang="en-US" sz="2400" dirty="0"/>
          </a:p>
        </p:txBody>
      </p:sp>
      <p:pic>
        <p:nvPicPr>
          <p:cNvPr id="9222" name="Picture 6" descr="æéçªçåçæå°çµæ">
            <a:extLst>
              <a:ext uri="{FF2B5EF4-FFF2-40B4-BE49-F238E27FC236}">
                <a16:creationId xmlns:a16="http://schemas.microsoft.com/office/drawing/2014/main" id="{D5CE126C-E809-4315-B9FD-6D640D0292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44576" y="2033452"/>
            <a:ext cx="4564597" cy="314196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6" name="Picture 4" descr="æéçªçåçæå°çµæ">
            <a:extLst>
              <a:ext uri="{FF2B5EF4-FFF2-40B4-BE49-F238E27FC236}">
                <a16:creationId xmlns:a16="http://schemas.microsoft.com/office/drawing/2014/main" id="{C31397D8-B4E5-4D97-89C7-BF8E7D8054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94523" y="4505418"/>
            <a:ext cx="5617973" cy="224863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想法泡泡: 雲朵 1">
            <a:extLst>
              <a:ext uri="{FF2B5EF4-FFF2-40B4-BE49-F238E27FC236}">
                <a16:creationId xmlns:a16="http://schemas.microsoft.com/office/drawing/2014/main" id="{6D0EF54F-2E1B-42DE-A7B5-0AB2D51CCEFE}"/>
              </a:ext>
            </a:extLst>
          </p:cNvPr>
          <p:cNvSpPr/>
          <p:nvPr/>
        </p:nvSpPr>
        <p:spPr>
          <a:xfrm>
            <a:off x="7537141" y="2432482"/>
            <a:ext cx="3213717" cy="1350515"/>
          </a:xfrm>
          <a:prstGeom prst="cloudCallout">
            <a:avLst>
              <a:gd name="adj1" fmla="val -65553"/>
              <a:gd name="adj2" fmla="val 9290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zh-HK" dirty="0"/>
              <a:t>吐蕃</a:t>
            </a:r>
            <a:r>
              <a:rPr lang="zh-TW" altLang="en-US" dirty="0"/>
              <a:t>王朝未代</a:t>
            </a:r>
            <a:endParaRPr lang="en-US" altLang="zh-TW" dirty="0"/>
          </a:p>
          <a:p>
            <a:pPr algn="ctr"/>
            <a:r>
              <a:rPr lang="zh-TW" altLang="en-US" dirty="0"/>
              <a:t>贊普</a:t>
            </a:r>
            <a:r>
              <a:rPr lang="zh-TW" altLang="zh-HK" u="sng" dirty="0"/>
              <a:t>朗達瑪</a:t>
            </a:r>
            <a:endParaRPr lang="zh-HK" altLang="en-US" dirty="0"/>
          </a:p>
        </p:txBody>
      </p:sp>
    </p:spTree>
    <p:extLst>
      <p:ext uri="{BB962C8B-B14F-4D97-AF65-F5344CB8AC3E}">
        <p14:creationId xmlns:p14="http://schemas.microsoft.com/office/powerpoint/2010/main" val="37400188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CDF118E-FB94-4F89-9000-6A320D0A3815}"/>
              </a:ext>
            </a:extLst>
          </p:cNvPr>
          <p:cNvSpPr>
            <a:spLocks noGrp="1"/>
          </p:cNvSpPr>
          <p:nvPr>
            <p:ph type="title"/>
          </p:nvPr>
        </p:nvSpPr>
        <p:spPr>
          <a:xfrm>
            <a:off x="1895383" y="632534"/>
            <a:ext cx="9601200" cy="743505"/>
          </a:xfrm>
        </p:spPr>
        <p:txBody>
          <a:bodyPr>
            <a:normAutofit fontScale="90000"/>
          </a:bodyPr>
          <a:lstStyle/>
          <a:p>
            <a:r>
              <a:rPr lang="en-US" altLang="zh-HK" sz="3600" b="1" dirty="0"/>
              <a:t>2. </a:t>
            </a:r>
            <a:r>
              <a:rPr lang="zh-TW" altLang="zh-HK" sz="3600" b="1" dirty="0"/>
              <a:t>後弘時期（公元十世紀開始至現在）</a:t>
            </a:r>
            <a:br>
              <a:rPr lang="zh-TW" altLang="zh-HK" sz="3600" dirty="0"/>
            </a:br>
            <a:endParaRPr lang="zh-HK" altLang="en-US" sz="3600" dirty="0"/>
          </a:p>
        </p:txBody>
      </p:sp>
      <p:sp>
        <p:nvSpPr>
          <p:cNvPr id="3" name="內容版面配置區 2">
            <a:extLst>
              <a:ext uri="{FF2B5EF4-FFF2-40B4-BE49-F238E27FC236}">
                <a16:creationId xmlns:a16="http://schemas.microsoft.com/office/drawing/2014/main" id="{D13D95B4-597E-49B8-A32F-C97413D34D59}"/>
              </a:ext>
            </a:extLst>
          </p:cNvPr>
          <p:cNvSpPr>
            <a:spLocks noGrp="1"/>
          </p:cNvSpPr>
          <p:nvPr>
            <p:ph idx="1"/>
          </p:nvPr>
        </p:nvSpPr>
        <p:spPr>
          <a:xfrm>
            <a:off x="1371599" y="1542495"/>
            <a:ext cx="10000695" cy="3340223"/>
          </a:xfrm>
        </p:spPr>
        <p:txBody>
          <a:bodyPr/>
          <a:lstStyle/>
          <a:p>
            <a:r>
              <a:rPr lang="zh-TW" altLang="zh-HK" sz="2400" dirty="0"/>
              <a:t>藏王</a:t>
            </a:r>
            <a:r>
              <a:rPr lang="zh-TW" altLang="zh-HK" sz="2400" u="sng" dirty="0"/>
              <a:t>朗達瑪</a:t>
            </a:r>
            <a:r>
              <a:rPr lang="zh-TW" altLang="zh-HK" sz="2400" dirty="0"/>
              <a:t>於公元</a:t>
            </a:r>
            <a:r>
              <a:rPr lang="en-US" altLang="zh-HK" sz="2400" dirty="0"/>
              <a:t>841</a:t>
            </a:r>
            <a:r>
              <a:rPr lang="zh-TW" altLang="zh-HK" sz="2400" dirty="0"/>
              <a:t>年大肆滅佛後，佛教的發展進入了最黑暗的時代。基本上，佛教在吐蕃的發展停頓了超過一世紀。很多佛教僧侶為了逃避滅佛的厄運，只好選擇由衛藏地區逃亡到西康地區及阿里地區，並在此等地區把佛教繼續保存下來。</a:t>
            </a:r>
            <a:endParaRPr lang="en-US" altLang="zh-TW" sz="2400" dirty="0"/>
          </a:p>
          <a:p>
            <a:r>
              <a:rPr lang="zh-TW" altLang="zh-HK" sz="2400" dirty="0"/>
              <a:t>公元十世紀開始，佛教逐漸復興，開始有僧侶從西康和古格王國把佛法再度傳入衛藏。此時期的代表人物為印度超岸寺僧人</a:t>
            </a:r>
            <a:r>
              <a:rPr lang="zh-TW" altLang="zh-HK" sz="2400" u="sng" dirty="0"/>
              <a:t>阿底峽</a:t>
            </a:r>
            <a:r>
              <a:rPr lang="zh-TW" altLang="zh-HK" sz="2400" dirty="0"/>
              <a:t>，他的入藏傳法為密教的教派發展揭開了序幕，最後發展成</a:t>
            </a:r>
            <a:r>
              <a:rPr lang="zh-TW" altLang="zh-HK" sz="2400" dirty="0">
                <a:solidFill>
                  <a:srgbClr val="FF0000"/>
                </a:solidFill>
              </a:rPr>
              <a:t>寧瑪、噶當、噶舉、薩迦及格魯等五大教派。</a:t>
            </a:r>
          </a:p>
          <a:p>
            <a:endParaRPr lang="zh-HK" altLang="en-US" dirty="0"/>
          </a:p>
        </p:txBody>
      </p:sp>
      <p:pic>
        <p:nvPicPr>
          <p:cNvPr id="10242" name="Picture 2" descr="èå³äºå¤§æ´¾çåçæå°çµæ">
            <a:extLst>
              <a:ext uri="{FF2B5EF4-FFF2-40B4-BE49-F238E27FC236}">
                <a16:creationId xmlns:a16="http://schemas.microsoft.com/office/drawing/2014/main" id="{311ACB92-8097-4367-A9F7-792D5CAD63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62835" y="4416327"/>
            <a:ext cx="3394229" cy="225870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07206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807F3EB-B770-45E5-979C-103E4D2408C6}"/>
              </a:ext>
            </a:extLst>
          </p:cNvPr>
          <p:cNvSpPr>
            <a:spLocks noGrp="1"/>
          </p:cNvSpPr>
          <p:nvPr>
            <p:ph type="title"/>
          </p:nvPr>
        </p:nvSpPr>
        <p:spPr>
          <a:xfrm>
            <a:off x="1815483" y="641412"/>
            <a:ext cx="9601200" cy="761260"/>
          </a:xfrm>
        </p:spPr>
        <p:txBody>
          <a:bodyPr>
            <a:normAutofit fontScale="90000"/>
          </a:bodyPr>
          <a:lstStyle/>
          <a:p>
            <a:r>
              <a:rPr lang="zh-TW" altLang="zh-HK" b="1" dirty="0"/>
              <a:t>五</a:t>
            </a:r>
            <a:r>
              <a:rPr lang="en-US" altLang="zh-HK" b="1" dirty="0"/>
              <a:t>. </a:t>
            </a:r>
            <a:r>
              <a:rPr lang="zh-TW" altLang="zh-HK" b="1" dirty="0"/>
              <a:t>密教思想在現今的發展</a:t>
            </a:r>
            <a:br>
              <a:rPr lang="zh-TW" altLang="zh-HK" dirty="0"/>
            </a:br>
            <a:endParaRPr lang="zh-HK" altLang="en-US" dirty="0"/>
          </a:p>
        </p:txBody>
      </p:sp>
      <p:sp>
        <p:nvSpPr>
          <p:cNvPr id="3" name="內容版面配置區 2">
            <a:extLst>
              <a:ext uri="{FF2B5EF4-FFF2-40B4-BE49-F238E27FC236}">
                <a16:creationId xmlns:a16="http://schemas.microsoft.com/office/drawing/2014/main" id="{6D4A093A-00F0-45A4-915A-A5D9D719B9BE}"/>
              </a:ext>
            </a:extLst>
          </p:cNvPr>
          <p:cNvSpPr>
            <a:spLocks noGrp="1"/>
          </p:cNvSpPr>
          <p:nvPr>
            <p:ph idx="1"/>
          </p:nvPr>
        </p:nvSpPr>
        <p:spPr>
          <a:xfrm>
            <a:off x="1815483" y="1611297"/>
            <a:ext cx="9601200" cy="2206102"/>
          </a:xfrm>
        </p:spPr>
        <p:txBody>
          <a:bodyPr>
            <a:normAutofit/>
          </a:bodyPr>
          <a:lstStyle/>
          <a:p>
            <a:r>
              <a:rPr lang="zh-TW" altLang="zh-HK" sz="2400" dirty="0"/>
              <a:t>一個宗教如果想要融入其他國家或地區的文化當中，並得到持續性的發展的話，必定要先放下身段，以開放、包容、尊重的態度來接受當地文化，互相學習。在既不排斥本土宗教文化又能保持自己本身特色的大前提之下，以本土宗教的養分來滋養自己，兼收並蓄，使自己能在新的土壤上茁壯成長，這是所有宗教發展的規律。</a:t>
            </a:r>
            <a:endParaRPr lang="zh-HK" altLang="en-US" dirty="0"/>
          </a:p>
        </p:txBody>
      </p:sp>
      <p:pic>
        <p:nvPicPr>
          <p:cNvPr id="11266" name="Picture 2" descr="èå³äºå¤§æ´¾çåçæå°çµæ">
            <a:extLst>
              <a:ext uri="{FF2B5EF4-FFF2-40B4-BE49-F238E27FC236}">
                <a16:creationId xmlns:a16="http://schemas.microsoft.com/office/drawing/2014/main" id="{6D62687C-4DE4-4E22-9962-ADD5C8895E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0650" y="3816548"/>
            <a:ext cx="4086826" cy="272455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1268" name="Picture 4" descr="ç¸éåç">
            <a:extLst>
              <a:ext uri="{FF2B5EF4-FFF2-40B4-BE49-F238E27FC236}">
                <a16:creationId xmlns:a16="http://schemas.microsoft.com/office/drawing/2014/main" id="{61728B71-1CD8-4C3D-AB36-A36E205AAB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92642" y="3817399"/>
            <a:ext cx="4086826" cy="2722848"/>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69222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a:extLst>
              <a:ext uri="{FF2B5EF4-FFF2-40B4-BE49-F238E27FC236}">
                <a16:creationId xmlns:a16="http://schemas.microsoft.com/office/drawing/2014/main" id="{DB18A7E6-BF1C-4091-9F75-F62640AA7417}"/>
              </a:ext>
            </a:extLst>
          </p:cNvPr>
          <p:cNvSpPr>
            <a:spLocks noGrp="1"/>
          </p:cNvSpPr>
          <p:nvPr>
            <p:ph idx="1"/>
          </p:nvPr>
        </p:nvSpPr>
        <p:spPr>
          <a:xfrm>
            <a:off x="1674812" y="659907"/>
            <a:ext cx="7220614" cy="5927324"/>
          </a:xfrm>
        </p:spPr>
        <p:txBody>
          <a:bodyPr>
            <a:normAutofit lnSpcReduction="10000"/>
          </a:bodyPr>
          <a:lstStyle/>
          <a:p>
            <a:r>
              <a:rPr lang="zh-TW" altLang="zh-HK" sz="2400" dirty="0"/>
              <a:t>印度密教的發展並不局限於印度本土，其實自公元七世紀左右開始，密教已向不同國家傳播，並與當地的文化及宗教融合，以新的面貌在當地落地生根，發芽生長。好像印度密教本身就是與婆羅門教結合，以婆羅門教的咒術儀軌長養自己；</a:t>
            </a:r>
            <a:endParaRPr lang="en-US" altLang="zh-TW" sz="2400" dirty="0"/>
          </a:p>
          <a:p>
            <a:endParaRPr lang="en-US" altLang="zh-TW" sz="2400" dirty="0"/>
          </a:p>
          <a:p>
            <a:r>
              <a:rPr lang="zh-TW" altLang="zh-HK" sz="2400" dirty="0"/>
              <a:t>當印度密教中的純密思想傳到大唐時，就與中國本土文化結合而發長出唐密；</a:t>
            </a:r>
            <a:endParaRPr lang="en-US" altLang="zh-TW" sz="2400" dirty="0"/>
          </a:p>
          <a:p>
            <a:endParaRPr lang="en-US" altLang="zh-TW" sz="2400" dirty="0"/>
          </a:p>
          <a:p>
            <a:r>
              <a:rPr lang="zh-TW" altLang="zh-HK" sz="2400" dirty="0"/>
              <a:t>當唐密傳到日本時，就與本土的山岳崇拜（修驗道）結合成為東密，其後更將日本講陰陽術數、占卜星宿的思想吸納而成為東密的分流</a:t>
            </a:r>
            <a:r>
              <a:rPr lang="en-US" altLang="zh-HK" sz="2400" dirty="0"/>
              <a:t>------</a:t>
            </a:r>
            <a:r>
              <a:rPr lang="zh-TW" altLang="zh-HK" sz="2400" dirty="0"/>
              <a:t>立川派。而密教在公元七世紀開始傳入西藏，最後更把本藏的思想完全吸納而發展出藏傳佛教（金剛乘）來。</a:t>
            </a:r>
          </a:p>
          <a:p>
            <a:endParaRPr lang="zh-HK" altLang="en-US" dirty="0"/>
          </a:p>
        </p:txBody>
      </p:sp>
      <p:pic>
        <p:nvPicPr>
          <p:cNvPr id="13314" name="Picture 2" descr="èå³ä½æèµ°åä¸ççåçæå°çµæ">
            <a:extLst>
              <a:ext uri="{FF2B5EF4-FFF2-40B4-BE49-F238E27FC236}">
                <a16:creationId xmlns:a16="http://schemas.microsoft.com/office/drawing/2014/main" id="{4FD3C7E8-C9C4-4412-BB1F-57C5040B6E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86896" y="745725"/>
            <a:ext cx="3252265" cy="232151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3316" name="Picture 4" descr="ä¿®é©éçåçæå°çµæ">
            <a:extLst>
              <a:ext uri="{FF2B5EF4-FFF2-40B4-BE49-F238E27FC236}">
                <a16:creationId xmlns:a16="http://schemas.microsoft.com/office/drawing/2014/main" id="{29879A86-927C-4AA9-A8D9-AACB06E412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86896" y="3355760"/>
            <a:ext cx="3252264" cy="325226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28172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810AB0D0-BA3F-4B03-A591-9EC92B01C069}"/>
              </a:ext>
            </a:extLst>
          </p:cNvPr>
          <p:cNvSpPr>
            <a:spLocks noGrp="1"/>
          </p:cNvSpPr>
          <p:nvPr>
            <p:ph type="title"/>
          </p:nvPr>
        </p:nvSpPr>
        <p:spPr>
          <a:xfrm>
            <a:off x="1811044" y="383959"/>
            <a:ext cx="9108489" cy="654728"/>
          </a:xfrm>
        </p:spPr>
        <p:txBody>
          <a:bodyPr>
            <a:normAutofit fontScale="90000"/>
          </a:bodyPr>
          <a:lstStyle/>
          <a:p>
            <a:r>
              <a:rPr lang="en-US" altLang="zh-HK" sz="3600" b="1" dirty="0"/>
              <a:t>1. </a:t>
            </a:r>
            <a:r>
              <a:rPr lang="zh-TW" altLang="zh-HK" sz="3600" b="1" dirty="0"/>
              <a:t>藏傳佛教未來的發展</a:t>
            </a:r>
            <a:br>
              <a:rPr lang="zh-TW" altLang="zh-HK" sz="3600" dirty="0"/>
            </a:br>
            <a:endParaRPr lang="zh-HK" altLang="en-US" sz="3600" dirty="0"/>
          </a:p>
        </p:txBody>
      </p:sp>
      <p:sp>
        <p:nvSpPr>
          <p:cNvPr id="3" name="內容版面配置區 2">
            <a:extLst>
              <a:ext uri="{FF2B5EF4-FFF2-40B4-BE49-F238E27FC236}">
                <a16:creationId xmlns:a16="http://schemas.microsoft.com/office/drawing/2014/main" id="{0A702FAE-BC86-4345-8B8C-EFDA22C3C77B}"/>
              </a:ext>
            </a:extLst>
          </p:cNvPr>
          <p:cNvSpPr>
            <a:spLocks noGrp="1"/>
          </p:cNvSpPr>
          <p:nvPr>
            <p:ph idx="1"/>
          </p:nvPr>
        </p:nvSpPr>
        <p:spPr>
          <a:xfrm>
            <a:off x="1609076" y="1038687"/>
            <a:ext cx="9796509" cy="3230639"/>
          </a:xfrm>
        </p:spPr>
        <p:txBody>
          <a:bodyPr/>
          <a:lstStyle/>
          <a:p>
            <a:r>
              <a:rPr lang="zh-TW" altLang="zh-HK" sz="2400" dirty="0"/>
              <a:t>在藏傳佛教五大派中，只有噶當一派融入格魯派中，其餘四派一直連綿不斷地傳承下來，並有活力地不斷發展，並走向世界。</a:t>
            </a:r>
            <a:endParaRPr lang="en-US" altLang="zh-TW" sz="2400" dirty="0"/>
          </a:p>
          <a:p>
            <a:r>
              <a:rPr lang="zh-TW" altLang="zh-HK" sz="2400" dirty="0"/>
              <a:t>隨著達賴喇嘛於</a:t>
            </a:r>
            <a:r>
              <a:rPr lang="en-US" altLang="zh-HK" sz="2400" dirty="0"/>
              <a:t>1959</a:t>
            </a:r>
            <a:r>
              <a:rPr lang="zh-TW" altLang="zh-HK" sz="2400" dirty="0"/>
              <a:t>出走印度，藏傳佛教亦隨之由印度傳到西方社會，可以說現在的藏傳佛教不但已走向世界，更融入了西方社會之中。其實，蓮花生大士早在公元八世紀左右已對藏傳佛教的發展作出過預言，他說：</a:t>
            </a:r>
            <a:r>
              <a:rPr lang="zh-TW" altLang="zh-HK" sz="2400" dirty="0">
                <a:solidFill>
                  <a:srgbClr val="FF0000"/>
                </a:solidFill>
              </a:rPr>
              <a:t>當有飛機（鐵鳥）在天空飛翔，電單車（鐵馬）在大地奔馳之時，藏人便會去到西方國家，甚至去到美洲紅種人居住的地方弘揚藏傳佛教。</a:t>
            </a:r>
          </a:p>
          <a:p>
            <a:endParaRPr lang="zh-HK" altLang="en-US" dirty="0"/>
          </a:p>
        </p:txBody>
      </p:sp>
      <p:pic>
        <p:nvPicPr>
          <p:cNvPr id="14338" name="Picture 2" descr="èå³ä½æèµ°åä¸ççåçæå°çµæ">
            <a:extLst>
              <a:ext uri="{FF2B5EF4-FFF2-40B4-BE49-F238E27FC236}">
                <a16:creationId xmlns:a16="http://schemas.microsoft.com/office/drawing/2014/main" id="{449F0B85-1B61-455C-96EB-D6772C9ADB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14700" y="4418605"/>
            <a:ext cx="3540380" cy="2194450"/>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14340" name="Picture 4" descr="ç¸éåç">
            <a:extLst>
              <a:ext uri="{FF2B5EF4-FFF2-40B4-BE49-F238E27FC236}">
                <a16:creationId xmlns:a16="http://schemas.microsoft.com/office/drawing/2014/main" id="{C6C01CB0-9021-4054-BC64-E4C8591F0BEE}"/>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047237" y="3859800"/>
            <a:ext cx="2748010" cy="2867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752940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C66EA36-18DB-4B1F-9F60-3181A345CB0E}"/>
              </a:ext>
            </a:extLst>
          </p:cNvPr>
          <p:cNvSpPr>
            <a:spLocks noGrp="1"/>
          </p:cNvSpPr>
          <p:nvPr>
            <p:ph type="title"/>
          </p:nvPr>
        </p:nvSpPr>
        <p:spPr>
          <a:xfrm>
            <a:off x="1971488" y="632988"/>
            <a:ext cx="9241009" cy="814072"/>
          </a:xfrm>
        </p:spPr>
        <p:txBody>
          <a:bodyPr/>
          <a:lstStyle/>
          <a:p>
            <a:r>
              <a:rPr lang="zh-TW" altLang="zh-HK" dirty="0"/>
              <a:t>為何藏傳佛教能在現代的西方社會立足？</a:t>
            </a:r>
            <a:endParaRPr lang="zh-HK" altLang="en-US" dirty="0"/>
          </a:p>
        </p:txBody>
      </p:sp>
      <p:sp>
        <p:nvSpPr>
          <p:cNvPr id="3" name="內容版面配置區 2">
            <a:extLst>
              <a:ext uri="{FF2B5EF4-FFF2-40B4-BE49-F238E27FC236}">
                <a16:creationId xmlns:a16="http://schemas.microsoft.com/office/drawing/2014/main" id="{DBD8C2A3-1D8D-4F53-AD2B-89DAC2404DEE}"/>
              </a:ext>
            </a:extLst>
          </p:cNvPr>
          <p:cNvSpPr>
            <a:spLocks noGrp="1"/>
          </p:cNvSpPr>
          <p:nvPr>
            <p:ph idx="1"/>
          </p:nvPr>
        </p:nvSpPr>
        <p:spPr>
          <a:xfrm>
            <a:off x="1971487" y="1540189"/>
            <a:ext cx="9241009" cy="3777622"/>
          </a:xfrm>
        </p:spPr>
        <p:txBody>
          <a:bodyPr/>
          <a:lstStyle/>
          <a:p>
            <a:pPr fontAlgn="b"/>
            <a:r>
              <a:rPr lang="zh-TW" altLang="zh-HK" sz="2400" u="sng" dirty="0">
                <a:solidFill>
                  <a:srgbClr val="FF0000"/>
                </a:solidFill>
              </a:rPr>
              <a:t>西方人慣於理性思考，重視科學研究及實證，於是重理性的科學與重感性／信仰的宗教之間產生了很大的鴻溝，而重視心類學（主體心識結構與心理活動）的藏傳佛教與西方心理學有共通之處，故此能打破西方信仰與科學之間的隔閡，這為藏傳佛教在西方社會立足提供有利的條件。</a:t>
            </a:r>
            <a:endParaRPr lang="zh-TW" altLang="zh-HK" sz="2400" dirty="0">
              <a:solidFill>
                <a:srgbClr val="FF0000"/>
              </a:solidFill>
            </a:endParaRPr>
          </a:p>
          <a:p>
            <a:endParaRPr lang="zh-HK" altLang="en-US" dirty="0"/>
          </a:p>
        </p:txBody>
      </p:sp>
      <p:pic>
        <p:nvPicPr>
          <p:cNvPr id="12290" name="Picture 2" descr="ç¸éåç">
            <a:extLst>
              <a:ext uri="{FF2B5EF4-FFF2-40B4-BE49-F238E27FC236}">
                <a16:creationId xmlns:a16="http://schemas.microsoft.com/office/drawing/2014/main" id="{7AA5A466-57B5-488A-86FD-6D762B116A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03829" y="3682134"/>
            <a:ext cx="5734976" cy="306985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068010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C07B975-6464-4BDF-A0D8-BBD6F24B0161}"/>
              </a:ext>
            </a:extLst>
          </p:cNvPr>
          <p:cNvSpPr>
            <a:spLocks noGrp="1"/>
          </p:cNvSpPr>
          <p:nvPr>
            <p:ph type="title"/>
          </p:nvPr>
        </p:nvSpPr>
        <p:spPr>
          <a:xfrm>
            <a:off x="1744462" y="685800"/>
            <a:ext cx="9601200" cy="734627"/>
          </a:xfrm>
        </p:spPr>
        <p:txBody>
          <a:bodyPr>
            <a:normAutofit/>
          </a:bodyPr>
          <a:lstStyle/>
          <a:p>
            <a:r>
              <a:rPr lang="en-US" altLang="zh-HK" sz="3600" b="1" dirty="0"/>
              <a:t>2. </a:t>
            </a:r>
            <a:r>
              <a:rPr lang="zh-TW" altLang="zh-HK" sz="3600" b="1" dirty="0"/>
              <a:t>日本東密歸華，再創高峰</a:t>
            </a:r>
            <a:endParaRPr lang="zh-HK" altLang="en-US" sz="3600" dirty="0"/>
          </a:p>
        </p:txBody>
      </p:sp>
      <p:sp>
        <p:nvSpPr>
          <p:cNvPr id="3" name="內容版面配置區 2">
            <a:extLst>
              <a:ext uri="{FF2B5EF4-FFF2-40B4-BE49-F238E27FC236}">
                <a16:creationId xmlns:a16="http://schemas.microsoft.com/office/drawing/2014/main" id="{50EDCB77-2DF4-4CA7-8BBB-7031E9CEB8D4}"/>
              </a:ext>
            </a:extLst>
          </p:cNvPr>
          <p:cNvSpPr>
            <a:spLocks noGrp="1"/>
          </p:cNvSpPr>
          <p:nvPr>
            <p:ph idx="1"/>
          </p:nvPr>
        </p:nvSpPr>
        <p:spPr>
          <a:xfrm>
            <a:off x="1744462" y="1420427"/>
            <a:ext cx="9974062" cy="2638887"/>
          </a:xfrm>
        </p:spPr>
        <p:txBody>
          <a:bodyPr>
            <a:normAutofit/>
          </a:bodyPr>
          <a:lstStyle/>
          <a:p>
            <a:r>
              <a:rPr lang="zh-TW" altLang="zh-HK" sz="2400" dirty="0">
                <a:solidFill>
                  <a:srgbClr val="FF0000"/>
                </a:solidFill>
              </a:rPr>
              <a:t>唐密的思想因為有日本留學僧之帶往日本而得以完整無缺地保存至今，在民國之後更反哺中土。</a:t>
            </a:r>
            <a:r>
              <a:rPr lang="zh-TW" altLang="zh-HK" sz="2400" dirty="0"/>
              <a:t>其實，七祖惠果大和尚在千餘年前已預言東密必定會反哺中土，在上一世紀七十年代開始，中港台三地不少僧侶（如台灣的悟光上師、惟勵法師、融永上師，香港的寬濟法師，中國大陸的真圓法師）、居士及學者到日本學習密法，獲得傳法阿闍梨的資格，在中港台三地弘揚東密，呈現出比之前更興旺的景象。</a:t>
            </a:r>
            <a:endParaRPr lang="zh-HK" altLang="en-US" sz="2400" dirty="0"/>
          </a:p>
        </p:txBody>
      </p:sp>
      <p:pic>
        <p:nvPicPr>
          <p:cNvPr id="15364" name="Picture 4" descr="æ¥æ¬çè¨å®çåçæå°çµæ">
            <a:extLst>
              <a:ext uri="{FF2B5EF4-FFF2-40B4-BE49-F238E27FC236}">
                <a16:creationId xmlns:a16="http://schemas.microsoft.com/office/drawing/2014/main" id="{9168ECB4-6A4F-44D9-87E1-90B580677F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12162" y="3888003"/>
            <a:ext cx="3984936" cy="2717676"/>
          </a:xfrm>
          <a:prstGeom prst="rect">
            <a:avLst/>
          </a:prstGeom>
          <a:noFill/>
          <a:extLst>
            <a:ext uri="{909E8E84-426E-40DD-AFC4-6F175D3DCCD1}">
              <a14:hiddenFill xmlns:a14="http://schemas.microsoft.com/office/drawing/2010/main">
                <a:solidFill>
                  <a:srgbClr val="FFFFFF"/>
                </a:solidFill>
              </a14:hiddenFill>
            </a:ext>
          </a:extLst>
        </p:spPr>
      </p:pic>
      <p:pic>
        <p:nvPicPr>
          <p:cNvPr id="15366" name="Picture 6" descr="æ¥æ¬çè¨å®çåçæå°çµæ">
            <a:extLst>
              <a:ext uri="{FF2B5EF4-FFF2-40B4-BE49-F238E27FC236}">
                <a16:creationId xmlns:a16="http://schemas.microsoft.com/office/drawing/2014/main" id="{C810ECA0-F53F-4AC7-B4BA-BD215F67E9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0586" y="3888003"/>
            <a:ext cx="3690150" cy="27676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05503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a:extLst>
              <a:ext uri="{FF2B5EF4-FFF2-40B4-BE49-F238E27FC236}">
                <a16:creationId xmlns:a16="http://schemas.microsoft.com/office/drawing/2014/main" id="{87AAA4AF-5D72-41A6-9803-AB9C13724D2F}"/>
              </a:ext>
            </a:extLst>
          </p:cNvPr>
          <p:cNvSpPr>
            <a:spLocks noGrp="1"/>
          </p:cNvSpPr>
          <p:nvPr>
            <p:ph idx="1"/>
          </p:nvPr>
        </p:nvSpPr>
        <p:spPr>
          <a:xfrm>
            <a:off x="2180839" y="704296"/>
            <a:ext cx="9040536" cy="1941250"/>
          </a:xfrm>
        </p:spPr>
        <p:txBody>
          <a:bodyPr>
            <a:normAutofit/>
          </a:bodyPr>
          <a:lstStyle/>
          <a:p>
            <a:r>
              <a:rPr lang="zh-TW" altLang="zh-HK" sz="2400" dirty="0"/>
              <a:t>密教思想發源於印度，但當它傳到不同地方的時候，就會以不同的形態出現，於是乎就</a:t>
            </a:r>
            <a:r>
              <a:rPr lang="en-US" altLang="zh-HK" sz="2400" dirty="0"/>
              <a:t> </a:t>
            </a:r>
            <a:r>
              <a:rPr lang="zh-TW" altLang="zh-HK" sz="2400" dirty="0"/>
              <a:t>有不同的名稱出現。究竟密教思想除了在印度之外，還曾在哪些國家出現、發展，並成為佛教中的一大傳承呢？</a:t>
            </a:r>
            <a:endParaRPr lang="zh-HK" altLang="en-US" sz="2400" dirty="0"/>
          </a:p>
        </p:txBody>
      </p:sp>
      <p:pic>
        <p:nvPicPr>
          <p:cNvPr id="2054" name="Picture 6" descr="ç¸éåç">
            <a:extLst>
              <a:ext uri="{FF2B5EF4-FFF2-40B4-BE49-F238E27FC236}">
                <a16:creationId xmlns:a16="http://schemas.microsoft.com/office/drawing/2014/main" id="{A72714BA-AF26-4570-A2DB-7953F30F8A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49365" y="1944210"/>
            <a:ext cx="3326044" cy="47895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15907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8847CCD6-63C5-48EA-AE67-614202CC3141}"/>
              </a:ext>
            </a:extLst>
          </p:cNvPr>
          <p:cNvSpPr>
            <a:spLocks noGrp="1"/>
          </p:cNvSpPr>
          <p:nvPr>
            <p:ph type="title"/>
          </p:nvPr>
        </p:nvSpPr>
        <p:spPr>
          <a:xfrm>
            <a:off x="1846554" y="609969"/>
            <a:ext cx="8851037" cy="668415"/>
          </a:xfrm>
        </p:spPr>
        <p:txBody>
          <a:bodyPr>
            <a:noAutofit/>
          </a:bodyPr>
          <a:lstStyle/>
          <a:p>
            <a:r>
              <a:rPr lang="zh-TW" altLang="zh-HK" sz="4000" b="1" dirty="0"/>
              <a:t>甲</a:t>
            </a:r>
            <a:r>
              <a:rPr lang="en-US" altLang="zh-HK" sz="4000" b="1" dirty="0"/>
              <a:t>. </a:t>
            </a:r>
            <a:r>
              <a:rPr lang="zh-TW" altLang="zh-HK" sz="4000" b="1" dirty="0"/>
              <a:t>導論</a:t>
            </a:r>
            <a:endParaRPr lang="zh-HK" altLang="en-US" sz="4000" dirty="0"/>
          </a:p>
        </p:txBody>
      </p:sp>
      <p:sp>
        <p:nvSpPr>
          <p:cNvPr id="3" name="內容版面配置區 2">
            <a:extLst>
              <a:ext uri="{FF2B5EF4-FFF2-40B4-BE49-F238E27FC236}">
                <a16:creationId xmlns:a16="http://schemas.microsoft.com/office/drawing/2014/main" id="{09CACC00-89DA-4EFE-BA74-108C98A69516}"/>
              </a:ext>
            </a:extLst>
          </p:cNvPr>
          <p:cNvSpPr>
            <a:spLocks noGrp="1"/>
          </p:cNvSpPr>
          <p:nvPr>
            <p:ph idx="1"/>
          </p:nvPr>
        </p:nvSpPr>
        <p:spPr>
          <a:xfrm>
            <a:off x="1846554" y="1490617"/>
            <a:ext cx="9650029" cy="2246051"/>
          </a:xfrm>
        </p:spPr>
        <p:txBody>
          <a:bodyPr>
            <a:normAutofit/>
          </a:bodyPr>
          <a:lstStyle/>
          <a:p>
            <a:pPr marL="0" indent="0">
              <a:buNone/>
            </a:pPr>
            <a:r>
              <a:rPr lang="zh-TW" altLang="zh-HK" sz="3600" b="1" dirty="0"/>
              <a:t>一</a:t>
            </a:r>
            <a:r>
              <a:rPr lang="en-US" altLang="zh-HK" sz="3600" b="1" dirty="0"/>
              <a:t>. </a:t>
            </a:r>
            <a:r>
              <a:rPr lang="zh-TW" altLang="zh-HK" sz="3600" b="1" dirty="0"/>
              <a:t>甚麼是「密教」？</a:t>
            </a:r>
            <a:endParaRPr lang="zh-TW" altLang="zh-HK" sz="3600" dirty="0"/>
          </a:p>
          <a:p>
            <a:r>
              <a:rPr lang="zh-HK" altLang="zh-HK" sz="2400" dirty="0"/>
              <a:t>在修行上</a:t>
            </a:r>
            <a:r>
              <a:rPr lang="zh-TW" altLang="zh-HK" sz="2400" dirty="0"/>
              <a:t>以不</a:t>
            </a:r>
            <a:r>
              <a:rPr lang="zh-HK" altLang="zh-HK" sz="2400" dirty="0"/>
              <a:t>公開的</a:t>
            </a:r>
            <a:r>
              <a:rPr lang="zh-TW" altLang="zh-HK" sz="2400" dirty="0"/>
              <a:t>、</a:t>
            </a:r>
            <a:r>
              <a:rPr lang="zh-HK" altLang="zh-HK" sz="2400" dirty="0"/>
              <a:t>秘密</a:t>
            </a:r>
            <a:r>
              <a:rPr lang="zh-TW" altLang="zh-HK" sz="2400" dirty="0"/>
              <a:t>的、</a:t>
            </a:r>
            <a:r>
              <a:rPr lang="zh-TW" altLang="zh-HK" sz="2400" u="sng" dirty="0">
                <a:solidFill>
                  <a:srgbClr val="FF0000"/>
                </a:solidFill>
              </a:rPr>
              <a:t>個別</a:t>
            </a:r>
            <a:r>
              <a:rPr lang="zh-HK" altLang="zh-HK" sz="2400" u="sng" dirty="0">
                <a:solidFill>
                  <a:srgbClr val="FF0000"/>
                </a:solidFill>
              </a:rPr>
              <a:t>傳授</a:t>
            </a:r>
            <a:r>
              <a:rPr lang="zh-TW" altLang="zh-HK" sz="2400" dirty="0"/>
              <a:t>的教法來引導弟子修法的佛教流派；無論在教理上或修行上都</a:t>
            </a:r>
            <a:r>
              <a:rPr lang="zh-HK" altLang="zh-HK" sz="2400" dirty="0"/>
              <a:t>充滿高深莫測的</a:t>
            </a:r>
            <a:r>
              <a:rPr lang="zh-HK" altLang="zh-HK" sz="2400" u="sng" dirty="0">
                <a:solidFill>
                  <a:srgbClr val="FF0000"/>
                </a:solidFill>
              </a:rPr>
              <a:t>神秘</a:t>
            </a:r>
            <a:r>
              <a:rPr lang="zh-TW" altLang="zh-HK" sz="2400" dirty="0"/>
              <a:t>色彩</a:t>
            </a:r>
            <a:r>
              <a:rPr lang="zh-HK" altLang="zh-HK" sz="2400" dirty="0"/>
              <a:t>，因而被稱為密教</a:t>
            </a:r>
            <a:r>
              <a:rPr lang="zh-TW" altLang="zh-HK" sz="2400" dirty="0"/>
              <a:t>。</a:t>
            </a:r>
            <a:endParaRPr lang="zh-HK" altLang="en-US" sz="2400" dirty="0"/>
          </a:p>
        </p:txBody>
      </p:sp>
      <p:pic>
        <p:nvPicPr>
          <p:cNvPr id="1026" name="Picture 2" descr="å¯å£çåçæå°çµæ">
            <a:extLst>
              <a:ext uri="{FF2B5EF4-FFF2-40B4-BE49-F238E27FC236}">
                <a16:creationId xmlns:a16="http://schemas.microsoft.com/office/drawing/2014/main" id="{459D4A6C-A39C-4989-A147-3CB902022F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56466" y="3549510"/>
            <a:ext cx="4762500" cy="30289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28" name="Picture 4" descr="ç¸éåç">
            <a:extLst>
              <a:ext uri="{FF2B5EF4-FFF2-40B4-BE49-F238E27FC236}">
                <a16:creationId xmlns:a16="http://schemas.microsoft.com/office/drawing/2014/main" id="{8FADC6CA-FF52-454A-B049-92C2958FD3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8877" y="3736668"/>
            <a:ext cx="3985935" cy="265463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48288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7E5033D-8173-49ED-816D-C36C5FC641DD}"/>
              </a:ext>
            </a:extLst>
          </p:cNvPr>
          <p:cNvSpPr>
            <a:spLocks noGrp="1"/>
          </p:cNvSpPr>
          <p:nvPr>
            <p:ph type="title"/>
          </p:nvPr>
        </p:nvSpPr>
        <p:spPr>
          <a:xfrm>
            <a:off x="1779973" y="677663"/>
            <a:ext cx="8882109" cy="876670"/>
          </a:xfrm>
        </p:spPr>
        <p:txBody>
          <a:bodyPr>
            <a:normAutofit/>
          </a:bodyPr>
          <a:lstStyle/>
          <a:p>
            <a:r>
              <a:rPr lang="zh-TW" altLang="zh-HK" b="1" dirty="0"/>
              <a:t>二</a:t>
            </a:r>
            <a:r>
              <a:rPr lang="en-US" altLang="zh-HK" b="1" dirty="0"/>
              <a:t>. </a:t>
            </a:r>
            <a:r>
              <a:rPr lang="zh-TW" altLang="zh-HK" b="1" dirty="0"/>
              <a:t>概念釐清</a:t>
            </a:r>
            <a:endParaRPr lang="zh-HK" altLang="en-US" dirty="0"/>
          </a:p>
        </p:txBody>
      </p:sp>
      <p:sp>
        <p:nvSpPr>
          <p:cNvPr id="3" name="內容版面配置區 2">
            <a:extLst>
              <a:ext uri="{FF2B5EF4-FFF2-40B4-BE49-F238E27FC236}">
                <a16:creationId xmlns:a16="http://schemas.microsoft.com/office/drawing/2014/main" id="{FB408105-1335-4E1B-BF9A-4169D6517B97}"/>
              </a:ext>
            </a:extLst>
          </p:cNvPr>
          <p:cNvSpPr>
            <a:spLocks noGrp="1"/>
          </p:cNvSpPr>
          <p:nvPr>
            <p:ph idx="1"/>
          </p:nvPr>
        </p:nvSpPr>
        <p:spPr>
          <a:xfrm>
            <a:off x="1908699" y="1554333"/>
            <a:ext cx="9454717" cy="2094389"/>
          </a:xfrm>
        </p:spPr>
        <p:txBody>
          <a:bodyPr/>
          <a:lstStyle/>
          <a:p>
            <a:pPr marL="0" indent="0">
              <a:buNone/>
            </a:pPr>
            <a:r>
              <a:rPr lang="en-US" altLang="zh-HK" sz="2400" dirty="0"/>
              <a:t>1. </a:t>
            </a:r>
            <a:r>
              <a:rPr lang="zh-TW" altLang="zh-HK" sz="2400" dirty="0"/>
              <a:t>密宗</a:t>
            </a:r>
          </a:p>
          <a:p>
            <a:r>
              <a:rPr lang="zh-TW" altLang="zh-HK" sz="2400" dirty="0"/>
              <a:t>中國隋唐</a:t>
            </a:r>
            <a:r>
              <a:rPr lang="zh-TW" altLang="zh-HK" sz="2400" u="sng" dirty="0">
                <a:solidFill>
                  <a:srgbClr val="FF0000"/>
                </a:solidFill>
              </a:rPr>
              <a:t>八大</a:t>
            </a:r>
            <a:r>
              <a:rPr lang="zh-TW" altLang="zh-HK" sz="2400" dirty="0"/>
              <a:t>宗派之一，是以高深莫測而隱秘的教理為「宗」、以秘密不顯的修行方法為「行」的一個宗派。</a:t>
            </a:r>
            <a:endParaRPr lang="en-US" altLang="zh-TW" sz="2400" dirty="0"/>
          </a:p>
          <a:p>
            <a:r>
              <a:rPr lang="zh-TW" altLang="zh-HK" sz="2400" dirty="0"/>
              <a:t>因此宗以修習三密瑜伽（相應）而獲得悉地（成就），故名密宗。</a:t>
            </a:r>
            <a:r>
              <a:rPr lang="en-US" altLang="zh-HK" sz="2400" dirty="0"/>
              <a:t> </a:t>
            </a:r>
            <a:endParaRPr lang="zh-TW" altLang="zh-HK" sz="2400" dirty="0"/>
          </a:p>
          <a:p>
            <a:endParaRPr lang="zh-HK" altLang="en-US" dirty="0"/>
          </a:p>
        </p:txBody>
      </p:sp>
      <p:pic>
        <p:nvPicPr>
          <p:cNvPr id="2050" name="Picture 2" descr="å¯å£çåçæå°çµæ">
            <a:extLst>
              <a:ext uri="{FF2B5EF4-FFF2-40B4-BE49-F238E27FC236}">
                <a16:creationId xmlns:a16="http://schemas.microsoft.com/office/drawing/2014/main" id="{81E0507C-FA21-4F96-B214-C96392DDFE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72700" y="3515557"/>
            <a:ext cx="4202007" cy="314713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52" name="Picture 4" descr="å¯å£çåçæå°çµæ">
            <a:extLst>
              <a:ext uri="{FF2B5EF4-FFF2-40B4-BE49-F238E27FC236}">
                <a16:creationId xmlns:a16="http://schemas.microsoft.com/office/drawing/2014/main" id="{615D5175-E0D6-4537-AF32-213742E9BA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90550" y="3648722"/>
            <a:ext cx="2857500" cy="282892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40981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a:extLst>
              <a:ext uri="{FF2B5EF4-FFF2-40B4-BE49-F238E27FC236}">
                <a16:creationId xmlns:a16="http://schemas.microsoft.com/office/drawing/2014/main" id="{E9271290-D55A-46C1-B64C-25B07426C9A7}"/>
              </a:ext>
            </a:extLst>
          </p:cNvPr>
          <p:cNvSpPr>
            <a:spLocks noGrp="1"/>
          </p:cNvSpPr>
          <p:nvPr>
            <p:ph idx="1"/>
          </p:nvPr>
        </p:nvSpPr>
        <p:spPr>
          <a:xfrm>
            <a:off x="1757038" y="661384"/>
            <a:ext cx="6286131" cy="5961357"/>
          </a:xfrm>
        </p:spPr>
        <p:txBody>
          <a:bodyPr>
            <a:normAutofit/>
          </a:bodyPr>
          <a:lstStyle/>
          <a:p>
            <a:pPr marL="0" indent="0">
              <a:buNone/>
            </a:pPr>
            <a:r>
              <a:rPr lang="en-US" altLang="zh-HK" sz="2400" dirty="0"/>
              <a:t>2. </a:t>
            </a:r>
            <a:r>
              <a:rPr lang="zh-TW" altLang="zh-HK" sz="2400" u="sng" dirty="0">
                <a:solidFill>
                  <a:srgbClr val="FF0000"/>
                </a:solidFill>
              </a:rPr>
              <a:t>金剛乘</a:t>
            </a:r>
            <a:r>
              <a:rPr lang="zh-TW" altLang="zh-HK" sz="2400" dirty="0"/>
              <a:t>（</a:t>
            </a:r>
            <a:r>
              <a:rPr lang="en-US" altLang="zh-HK" sz="2400" dirty="0"/>
              <a:t>vajra-</a:t>
            </a:r>
            <a:r>
              <a:rPr lang="en-US" altLang="zh-HK" sz="2400" dirty="0" err="1"/>
              <a:t>yana</a:t>
            </a:r>
            <a:r>
              <a:rPr lang="zh-TW" altLang="zh-HK" sz="2400" dirty="0"/>
              <a:t>）</a:t>
            </a:r>
          </a:p>
          <a:p>
            <a:r>
              <a:rPr lang="zh-HK" altLang="zh-HK" sz="2400" dirty="0"/>
              <a:t>金剛為堅硬而不可破</a:t>
            </a:r>
            <a:r>
              <a:rPr lang="zh-TW" altLang="zh-HK" sz="2400" dirty="0"/>
              <a:t>的寶石；比喻為行者的智慧能如金剛寶可般</a:t>
            </a:r>
            <a:r>
              <a:rPr lang="zh-HK" altLang="zh-HK" sz="2400" dirty="0"/>
              <a:t>堅硬和銳利</a:t>
            </a:r>
            <a:r>
              <a:rPr lang="zh-TW" altLang="zh-HK" sz="2400" dirty="0"/>
              <a:t>，</a:t>
            </a:r>
            <a:r>
              <a:rPr lang="zh-HK" altLang="zh-HK" sz="2400" dirty="0"/>
              <a:t>能刺穿妄想</a:t>
            </a:r>
            <a:r>
              <a:rPr lang="zh-TW" altLang="zh-HK" sz="2400" dirty="0"/>
              <a:t>執著</a:t>
            </a:r>
            <a:r>
              <a:rPr lang="zh-HK" altLang="zh-HK" sz="2400" dirty="0"/>
              <a:t>並導致</a:t>
            </a:r>
            <a:r>
              <a:rPr lang="zh-TW" altLang="zh-HK" sz="2400" dirty="0"/>
              <a:t>開悟</a:t>
            </a:r>
            <a:r>
              <a:rPr lang="zh-HK" altLang="zh-HK" sz="2400" dirty="0"/>
              <a:t>。此乘</a:t>
            </a:r>
            <a:r>
              <a:rPr lang="zh-TW" altLang="zh-HK" sz="2400" dirty="0"/>
              <a:t>著</a:t>
            </a:r>
            <a:r>
              <a:rPr lang="zh-HK" altLang="zh-HK" sz="2400" dirty="0"/>
              <a:t>重</a:t>
            </a:r>
            <a:r>
              <a:rPr lang="zh-TW" altLang="zh-HK" sz="2400" dirty="0"/>
              <a:t>於</a:t>
            </a:r>
            <a:r>
              <a:rPr lang="zh-HK" altLang="zh-HK" sz="2400" dirty="0"/>
              <a:t>從佛的思想意趣所產生的各種真言</a:t>
            </a:r>
            <a:r>
              <a:rPr lang="zh-TW" altLang="zh-HK" sz="2400" dirty="0"/>
              <a:t>密</a:t>
            </a:r>
            <a:r>
              <a:rPr lang="zh-HK" altLang="zh-HK" sz="2400" dirty="0"/>
              <a:t>咒及其儀軌</a:t>
            </a:r>
            <a:r>
              <a:rPr lang="zh-TW" altLang="zh-HK" sz="2400" dirty="0"/>
              <a:t>之修行上</a:t>
            </a:r>
            <a:r>
              <a:rPr lang="zh-HK" altLang="zh-HK" sz="2400" dirty="0"/>
              <a:t>，</a:t>
            </a:r>
            <a:r>
              <a:rPr lang="zh-TW" altLang="zh-HK" sz="2400" dirty="0"/>
              <a:t>以</a:t>
            </a:r>
            <a:r>
              <a:rPr lang="zh-HK" altLang="zh-HK" sz="2400" dirty="0"/>
              <a:t>方便和智慧</a:t>
            </a:r>
            <a:r>
              <a:rPr lang="zh-HK" altLang="zh-HK" sz="2400" u="sng" dirty="0">
                <a:solidFill>
                  <a:srgbClr val="FF0000"/>
                </a:solidFill>
              </a:rPr>
              <a:t>雙運</a:t>
            </a:r>
            <a:r>
              <a:rPr lang="zh-HK" altLang="zh-HK" sz="2400" dirty="0"/>
              <a:t>的金剛菩薩的瑜伽</a:t>
            </a:r>
            <a:r>
              <a:rPr lang="zh-TW" altLang="zh-HK" sz="2400" dirty="0"/>
              <a:t>來</a:t>
            </a:r>
            <a:r>
              <a:rPr lang="zh-HK" altLang="zh-HK" sz="2400" dirty="0"/>
              <a:t>證得証得</a:t>
            </a:r>
            <a:r>
              <a:rPr lang="zh-TW" altLang="zh-HK" sz="2400" dirty="0"/>
              <a:t>最終的</a:t>
            </a:r>
            <a:r>
              <a:rPr lang="zh-HK" altLang="zh-HK" sz="2400" dirty="0"/>
              <a:t>金剛身</a:t>
            </a:r>
            <a:r>
              <a:rPr lang="zh-TW" altLang="zh-HK" sz="2400" dirty="0"/>
              <a:t>、金剛語及金剛意的境界</a:t>
            </a:r>
            <a:r>
              <a:rPr lang="zh-HK" altLang="zh-HK" sz="2400" dirty="0"/>
              <a:t>。</a:t>
            </a:r>
            <a:endParaRPr lang="en-US" altLang="zh-HK" sz="2400" dirty="0"/>
          </a:p>
          <a:p>
            <a:endParaRPr lang="en-US" altLang="zh-HK" sz="2400" dirty="0"/>
          </a:p>
          <a:p>
            <a:pPr marL="0" indent="0">
              <a:buNone/>
            </a:pPr>
            <a:r>
              <a:rPr lang="en-US" altLang="zh-HK" sz="2400" dirty="0"/>
              <a:t>3. </a:t>
            </a:r>
            <a:r>
              <a:rPr lang="zh-TW" altLang="zh-HK" sz="2400" u="sng" dirty="0">
                <a:solidFill>
                  <a:srgbClr val="FF0000"/>
                </a:solidFill>
              </a:rPr>
              <a:t>藏傳佛教</a:t>
            </a:r>
            <a:r>
              <a:rPr lang="zh-TW" altLang="zh-HK" sz="2400" dirty="0"/>
              <a:t>（</a:t>
            </a:r>
            <a:r>
              <a:rPr lang="en-US" altLang="zh-HK" sz="2400" dirty="0"/>
              <a:t>Tibetan Buddhism</a:t>
            </a:r>
            <a:r>
              <a:rPr lang="zh-TW" altLang="zh-HK" sz="2400" dirty="0"/>
              <a:t>）</a:t>
            </a:r>
          </a:p>
          <a:p>
            <a:r>
              <a:rPr lang="zh-TW" altLang="zh-HK" sz="2400" dirty="0"/>
              <a:t>在西藏地區流傳的佛教，主要以大乘佛教的教義為主；當中亦結合了印度傳統婆羅門教（</a:t>
            </a:r>
            <a:r>
              <a:rPr lang="en-US" altLang="zh-HK" sz="2400" dirty="0"/>
              <a:t>Brahmanism</a:t>
            </a:r>
            <a:r>
              <a:rPr lang="zh-TW" altLang="zh-HK" sz="2400" dirty="0"/>
              <a:t>）及西藏</a:t>
            </a:r>
            <a:r>
              <a:rPr lang="zh-TW" altLang="zh-HK" sz="2400" u="sng" dirty="0">
                <a:solidFill>
                  <a:srgbClr val="FF0000"/>
                </a:solidFill>
              </a:rPr>
              <a:t>本教／苯教</a:t>
            </a:r>
            <a:r>
              <a:rPr lang="zh-TW" altLang="zh-HK" sz="2400" dirty="0"/>
              <a:t>（</a:t>
            </a:r>
            <a:r>
              <a:rPr lang="en-US" altLang="zh-HK" sz="2400" dirty="0" err="1"/>
              <a:t>Bön</a:t>
            </a:r>
            <a:r>
              <a:rPr lang="en-US" altLang="zh-HK" sz="2400" dirty="0"/>
              <a:t> </a:t>
            </a:r>
            <a:r>
              <a:rPr lang="bo-CN" altLang="zh-HK" sz="2400" dirty="0"/>
              <a:t>བོན་</a:t>
            </a:r>
            <a:r>
              <a:rPr lang="zh-TW" altLang="zh-HK" sz="2400" dirty="0"/>
              <a:t>）的思想、咒語及儀軌。</a:t>
            </a:r>
            <a:r>
              <a:rPr lang="en-US" altLang="zh-HK" sz="2400" dirty="0"/>
              <a:t> </a:t>
            </a:r>
            <a:endParaRPr lang="zh-TW" altLang="zh-HK" sz="2400" dirty="0"/>
          </a:p>
          <a:p>
            <a:endParaRPr lang="zh-HK" altLang="en-US" dirty="0"/>
          </a:p>
        </p:txBody>
      </p:sp>
      <p:pic>
        <p:nvPicPr>
          <p:cNvPr id="3074" name="Picture 2" descr="å¯å£çåçæå°çµæ">
            <a:extLst>
              <a:ext uri="{FF2B5EF4-FFF2-40B4-BE49-F238E27FC236}">
                <a16:creationId xmlns:a16="http://schemas.microsoft.com/office/drawing/2014/main" id="{8589EB6E-955A-4DB2-AD1C-A350362DBE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93097" y="3429000"/>
            <a:ext cx="3245528" cy="324552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076" name="Picture 4" descr="å¯å£çåçæå°çµæ">
            <a:extLst>
              <a:ext uri="{FF2B5EF4-FFF2-40B4-BE49-F238E27FC236}">
                <a16:creationId xmlns:a16="http://schemas.microsoft.com/office/drawing/2014/main" id="{C021DB69-F49D-485B-B1CE-3E49138BD0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69297" y="183472"/>
            <a:ext cx="2514969" cy="3065016"/>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83725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a:extLst>
              <a:ext uri="{FF2B5EF4-FFF2-40B4-BE49-F238E27FC236}">
                <a16:creationId xmlns:a16="http://schemas.microsoft.com/office/drawing/2014/main" id="{54D66EAA-D86B-4F6B-B5BC-9E539FF9CE1D}"/>
              </a:ext>
            </a:extLst>
          </p:cNvPr>
          <p:cNvSpPr>
            <a:spLocks noGrp="1"/>
          </p:cNvSpPr>
          <p:nvPr>
            <p:ph idx="1"/>
          </p:nvPr>
        </p:nvSpPr>
        <p:spPr>
          <a:xfrm>
            <a:off x="1766656" y="714652"/>
            <a:ext cx="5743853" cy="5641759"/>
          </a:xfrm>
        </p:spPr>
        <p:txBody>
          <a:bodyPr>
            <a:normAutofit/>
          </a:bodyPr>
          <a:lstStyle/>
          <a:p>
            <a:pPr marL="0" indent="0">
              <a:buNone/>
            </a:pPr>
            <a:r>
              <a:rPr lang="en-US" altLang="zh-HK" sz="2400" dirty="0"/>
              <a:t>4. </a:t>
            </a:r>
            <a:r>
              <a:rPr lang="zh-TW" altLang="zh-HK" sz="2400" dirty="0"/>
              <a:t>真言宗（</a:t>
            </a:r>
            <a:r>
              <a:rPr lang="en-US" altLang="zh-HK" sz="2400" dirty="0"/>
              <a:t>Mantra-</a:t>
            </a:r>
            <a:r>
              <a:rPr lang="en-US" altLang="zh-HK" sz="2400" dirty="0" err="1"/>
              <a:t>yana</a:t>
            </a:r>
            <a:r>
              <a:rPr lang="zh-TW" altLang="zh-HK" sz="2400" dirty="0"/>
              <a:t>）</a:t>
            </a:r>
          </a:p>
          <a:p>
            <a:r>
              <a:rPr lang="zh-TW" altLang="zh-HK" sz="2400" dirty="0"/>
              <a:t>此宗依佛的</a:t>
            </a:r>
            <a:r>
              <a:rPr lang="zh-TW" altLang="zh-HK" sz="2400" u="sng" dirty="0">
                <a:solidFill>
                  <a:srgbClr val="FF0000"/>
                </a:solidFill>
              </a:rPr>
              <a:t>身、語、意</a:t>
            </a:r>
            <a:r>
              <a:rPr lang="zh-TW" altLang="zh-HK" sz="2400" dirty="0"/>
              <a:t>三密（業）中的口密（真言）立宗，所以稱為真言宗。</a:t>
            </a:r>
            <a:endParaRPr lang="en-US" altLang="zh-TW" sz="2400" dirty="0"/>
          </a:p>
          <a:p>
            <a:endParaRPr lang="en-US" altLang="zh-TW" sz="2400" dirty="0"/>
          </a:p>
          <a:p>
            <a:endParaRPr lang="en-US" altLang="zh-TW" sz="2400" dirty="0"/>
          </a:p>
          <a:p>
            <a:endParaRPr lang="zh-TW" altLang="zh-HK" sz="2400" dirty="0"/>
          </a:p>
          <a:p>
            <a:pPr marL="0" indent="0">
              <a:buNone/>
            </a:pPr>
            <a:r>
              <a:rPr lang="en-US" altLang="zh-HK" sz="2400" dirty="0"/>
              <a:t> 5. </a:t>
            </a:r>
            <a:r>
              <a:rPr lang="zh-TW" altLang="zh-HK" sz="2400" dirty="0"/>
              <a:t>唐密</a:t>
            </a:r>
          </a:p>
          <a:p>
            <a:r>
              <a:rPr lang="zh-TW" altLang="zh-HK" sz="2400" dirty="0"/>
              <a:t>由</a:t>
            </a:r>
            <a:r>
              <a:rPr lang="zh-TW" altLang="zh-HK" sz="2400" u="sng" dirty="0">
                <a:solidFill>
                  <a:srgbClr val="FF0000"/>
                </a:solidFill>
              </a:rPr>
              <a:t>金剛智</a:t>
            </a:r>
            <a:r>
              <a:rPr lang="zh-TW" altLang="zh-HK" sz="2400" dirty="0"/>
              <a:t>、</a:t>
            </a:r>
            <a:r>
              <a:rPr lang="zh-TW" altLang="zh-HK" sz="2400" u="sng" dirty="0">
                <a:solidFill>
                  <a:srgbClr val="FF0000"/>
                </a:solidFill>
              </a:rPr>
              <a:t>善無畏</a:t>
            </a:r>
            <a:r>
              <a:rPr lang="zh-TW" altLang="zh-HK" sz="2400" dirty="0"/>
              <a:t>、</a:t>
            </a:r>
            <a:r>
              <a:rPr lang="zh-TW" altLang="zh-HK" sz="2400" u="sng" dirty="0"/>
              <a:t>不空</a:t>
            </a:r>
            <a:r>
              <a:rPr lang="zh-TW" altLang="zh-HK" sz="2400" dirty="0"/>
              <a:t>等高僧於唐代傳入中土的印度密教思想體系，是以《大日經》、《金剛頂經》為主的</a:t>
            </a:r>
            <a:r>
              <a:rPr lang="zh-TW" altLang="zh-HK" sz="2400" u="sng" dirty="0">
                <a:solidFill>
                  <a:srgbClr val="FF0000"/>
                </a:solidFill>
              </a:rPr>
              <a:t>純密</a:t>
            </a:r>
            <a:r>
              <a:rPr lang="zh-TW" altLang="zh-HK" sz="2400" dirty="0"/>
              <a:t>思想。</a:t>
            </a:r>
            <a:r>
              <a:rPr lang="en-US" altLang="zh-HK" sz="2400" dirty="0"/>
              <a:t> </a:t>
            </a:r>
            <a:endParaRPr lang="zh-TW" altLang="zh-HK" sz="2400" dirty="0"/>
          </a:p>
          <a:p>
            <a:endParaRPr lang="zh-HK" altLang="en-US" dirty="0"/>
          </a:p>
        </p:txBody>
      </p:sp>
      <p:pic>
        <p:nvPicPr>
          <p:cNvPr id="4098" name="Picture 2" descr="å¯å£çåçæå°çµæ">
            <a:extLst>
              <a:ext uri="{FF2B5EF4-FFF2-40B4-BE49-F238E27FC236}">
                <a16:creationId xmlns:a16="http://schemas.microsoft.com/office/drawing/2014/main" id="{32375841-7050-460A-AFCA-8E2409D635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10831" y="2104009"/>
            <a:ext cx="2727358" cy="181710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100" name="Picture 4" descr="æ±å¯çåçæå°çµæ">
            <a:extLst>
              <a:ext uri="{FF2B5EF4-FFF2-40B4-BE49-F238E27FC236}">
                <a16:creationId xmlns:a16="http://schemas.microsoft.com/office/drawing/2014/main" id="{248AFC30-D0D8-4D52-A82E-CE19356231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09619" y="221941"/>
            <a:ext cx="3904214" cy="260606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4102" name="Picture 6" descr="éåä¸å¤§å£«çåçæå°çµæ">
            <a:extLst>
              <a:ext uri="{FF2B5EF4-FFF2-40B4-BE49-F238E27FC236}">
                <a16:creationId xmlns:a16="http://schemas.microsoft.com/office/drawing/2014/main" id="{69C120A2-8DC6-44E6-B9A2-A4B6484E780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10509" y="4217361"/>
            <a:ext cx="4495715" cy="2068029"/>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07056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a:extLst>
              <a:ext uri="{FF2B5EF4-FFF2-40B4-BE49-F238E27FC236}">
                <a16:creationId xmlns:a16="http://schemas.microsoft.com/office/drawing/2014/main" id="{2B7D52F7-53D7-4EC4-8BB8-305E28B2FD56}"/>
              </a:ext>
            </a:extLst>
          </p:cNvPr>
          <p:cNvSpPr>
            <a:spLocks noGrp="1"/>
          </p:cNvSpPr>
          <p:nvPr>
            <p:ph idx="1"/>
          </p:nvPr>
        </p:nvSpPr>
        <p:spPr>
          <a:xfrm>
            <a:off x="1677880" y="696896"/>
            <a:ext cx="6178858" cy="5695025"/>
          </a:xfrm>
        </p:spPr>
        <p:txBody>
          <a:bodyPr>
            <a:normAutofit/>
          </a:bodyPr>
          <a:lstStyle/>
          <a:p>
            <a:pPr marL="0" indent="0">
              <a:buNone/>
            </a:pPr>
            <a:r>
              <a:rPr lang="en-US" altLang="zh-HK" sz="2400" dirty="0">
                <a:solidFill>
                  <a:schemeClr val="tx1"/>
                </a:solidFill>
              </a:rPr>
              <a:t>6. </a:t>
            </a:r>
            <a:r>
              <a:rPr lang="zh-TW" altLang="zh-HK" sz="2400" u="sng" dirty="0">
                <a:solidFill>
                  <a:srgbClr val="FF0000"/>
                </a:solidFill>
              </a:rPr>
              <a:t>東密</a:t>
            </a:r>
          </a:p>
          <a:p>
            <a:r>
              <a:rPr lang="zh-TW" altLang="zh-HK" sz="2400" dirty="0">
                <a:solidFill>
                  <a:schemeClr val="tx1"/>
                </a:solidFill>
              </a:rPr>
              <a:t>日本僧人</a:t>
            </a:r>
            <a:r>
              <a:rPr lang="zh-TW" altLang="zh-HK" sz="2400" u="sng" dirty="0">
                <a:solidFill>
                  <a:schemeClr val="tx1"/>
                </a:solidFill>
              </a:rPr>
              <a:t>空海</a:t>
            </a:r>
            <a:r>
              <a:rPr lang="zh-TW" altLang="zh-HK" sz="2400" dirty="0">
                <a:solidFill>
                  <a:schemeClr val="tx1"/>
                </a:solidFill>
              </a:rPr>
              <a:t>入唐求密法</a:t>
            </a:r>
            <a:r>
              <a:rPr lang="zh-TW" altLang="en-US" sz="2400" dirty="0">
                <a:solidFill>
                  <a:schemeClr val="tx1"/>
                </a:solidFill>
              </a:rPr>
              <a:t>於</a:t>
            </a:r>
            <a:r>
              <a:rPr lang="zh-TW" altLang="en-US" sz="2400" u="sng" dirty="0">
                <a:solidFill>
                  <a:srgbClr val="FF0000"/>
                </a:solidFill>
              </a:rPr>
              <a:t>惠果</a:t>
            </a:r>
            <a:r>
              <a:rPr lang="zh-TW" altLang="en-US" sz="2400" dirty="0">
                <a:solidFill>
                  <a:schemeClr val="tx1"/>
                </a:solidFill>
              </a:rPr>
              <a:t>大阿闍梨</a:t>
            </a:r>
            <a:r>
              <a:rPr lang="zh-TW" altLang="zh-HK" sz="2400" dirty="0">
                <a:solidFill>
                  <a:schemeClr val="tx1"/>
                </a:solidFill>
              </a:rPr>
              <a:t>，回國後於京都東寺及高野山</a:t>
            </a:r>
            <a:r>
              <a:rPr lang="zh-TW" altLang="zh-HK" sz="2400" u="sng" dirty="0">
                <a:solidFill>
                  <a:srgbClr val="FF0000"/>
                </a:solidFill>
              </a:rPr>
              <a:t>金剛峰寺</a:t>
            </a:r>
            <a:r>
              <a:rPr lang="zh-TW" altLang="zh-HK" sz="2400" dirty="0">
                <a:solidFill>
                  <a:schemeClr val="tx1"/>
                </a:solidFill>
              </a:rPr>
              <a:t>建立密教根本道場，傳授密法，故名東密。</a:t>
            </a:r>
            <a:endParaRPr lang="en-US" altLang="zh-TW" sz="2400" dirty="0">
              <a:solidFill>
                <a:schemeClr val="tx1"/>
              </a:solidFill>
            </a:endParaRPr>
          </a:p>
          <a:p>
            <a:endParaRPr lang="zh-TW" altLang="zh-HK" sz="2400" dirty="0">
              <a:solidFill>
                <a:schemeClr val="tx1"/>
              </a:solidFill>
            </a:endParaRPr>
          </a:p>
          <a:p>
            <a:pPr marL="0" indent="0">
              <a:buNone/>
            </a:pPr>
            <a:r>
              <a:rPr lang="en-US" altLang="zh-HK" sz="2400" dirty="0">
                <a:solidFill>
                  <a:schemeClr val="tx1"/>
                </a:solidFill>
              </a:rPr>
              <a:t> </a:t>
            </a:r>
            <a:endParaRPr lang="zh-TW" altLang="zh-HK" sz="2400" dirty="0">
              <a:solidFill>
                <a:schemeClr val="tx1"/>
              </a:solidFill>
            </a:endParaRPr>
          </a:p>
          <a:p>
            <a:pPr marL="0" indent="0">
              <a:buNone/>
            </a:pPr>
            <a:r>
              <a:rPr lang="en-US" altLang="zh-HK" sz="2400" dirty="0">
                <a:solidFill>
                  <a:schemeClr val="tx1"/>
                </a:solidFill>
              </a:rPr>
              <a:t>7. </a:t>
            </a:r>
            <a:r>
              <a:rPr lang="zh-TW" altLang="zh-HK" sz="2400" u="sng" dirty="0">
                <a:solidFill>
                  <a:srgbClr val="FF0000"/>
                </a:solidFill>
              </a:rPr>
              <a:t>台密</a:t>
            </a:r>
          </a:p>
          <a:p>
            <a:r>
              <a:rPr lang="zh-TW" altLang="zh-HK" sz="2400" dirty="0">
                <a:solidFill>
                  <a:schemeClr val="tx1"/>
                </a:solidFill>
              </a:rPr>
              <a:t>日本僧人</a:t>
            </a:r>
            <a:r>
              <a:rPr lang="zh-TW" altLang="zh-HK" sz="2400" u="sng" dirty="0">
                <a:solidFill>
                  <a:schemeClr val="tx1"/>
                </a:solidFill>
              </a:rPr>
              <a:t>最澄</a:t>
            </a:r>
            <a:r>
              <a:rPr lang="zh-TW" altLang="zh-HK" sz="2400" dirty="0">
                <a:solidFill>
                  <a:schemeClr val="tx1"/>
                </a:solidFill>
              </a:rPr>
              <a:t>入唐學天台教義，並於</a:t>
            </a:r>
            <a:r>
              <a:rPr lang="zh-TW" altLang="zh-HK" sz="2400" u="sng" dirty="0">
                <a:solidFill>
                  <a:srgbClr val="FF0000"/>
                </a:solidFill>
              </a:rPr>
              <a:t>順曉</a:t>
            </a:r>
            <a:r>
              <a:rPr lang="zh-TW" altLang="zh-HK" sz="2400" dirty="0">
                <a:solidFill>
                  <a:schemeClr val="tx1"/>
                </a:solidFill>
              </a:rPr>
              <a:t>法師處受密法灌頂，回國後</a:t>
            </a:r>
            <a:r>
              <a:rPr lang="zh-TW" altLang="zh-HK" sz="2400" dirty="0">
                <a:solidFill>
                  <a:schemeClr val="tx1"/>
                </a:solidFill>
                <a:latin typeface="+mn-ea"/>
              </a:rPr>
              <a:t>比叡山</a:t>
            </a:r>
            <a:r>
              <a:rPr lang="zh-TW" altLang="zh-HK" sz="2400" u="sng" dirty="0">
                <a:solidFill>
                  <a:srgbClr val="FF0000"/>
                </a:solidFill>
                <a:latin typeface="+mn-ea"/>
              </a:rPr>
              <a:t>延曆</a:t>
            </a:r>
            <a:r>
              <a:rPr lang="zh-TW" altLang="zh-HK" sz="2400" dirty="0">
                <a:solidFill>
                  <a:schemeClr val="tx1"/>
                </a:solidFill>
                <a:latin typeface="+mn-ea"/>
              </a:rPr>
              <a:t>寺</a:t>
            </a:r>
            <a:r>
              <a:rPr lang="zh-TW" altLang="zh-HK" sz="2400" dirty="0">
                <a:solidFill>
                  <a:schemeClr val="tx1"/>
                </a:solidFill>
              </a:rPr>
              <a:t>開創了日本的天台宗，由於密教在最澄的天台教學中有相當的位罝，故把他的天台教學傳承稱為「台密」。</a:t>
            </a:r>
          </a:p>
          <a:p>
            <a:endParaRPr lang="zh-HK" altLang="en-US" dirty="0"/>
          </a:p>
        </p:txBody>
      </p:sp>
      <p:pic>
        <p:nvPicPr>
          <p:cNvPr id="5122" name="Picture 2" descr="æ±å¯çåçæå°çµæ">
            <a:extLst>
              <a:ext uri="{FF2B5EF4-FFF2-40B4-BE49-F238E27FC236}">
                <a16:creationId xmlns:a16="http://schemas.microsoft.com/office/drawing/2014/main" id="{2757B0C5-54EF-4CDB-86D9-A40B867D83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64421" y="195308"/>
            <a:ext cx="2608370" cy="347782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124" name="Picture 4" descr="æ±å¯çåçæå°çµæ">
            <a:extLst>
              <a:ext uri="{FF2B5EF4-FFF2-40B4-BE49-F238E27FC236}">
                <a16:creationId xmlns:a16="http://schemas.microsoft.com/office/drawing/2014/main" id="{8974DF3A-BE2C-49E3-8760-B47D2F6135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43255" y="4089480"/>
            <a:ext cx="3872923" cy="257321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2393312"/>
      </p:ext>
    </p:extLst>
  </p:cSld>
  <p:clrMapOvr>
    <a:masterClrMapping/>
  </p:clrMapOvr>
</p:sld>
</file>

<file path=ppt/theme/theme1.xml><?xml version="1.0" encoding="utf-8"?>
<a:theme xmlns:a="http://schemas.openxmlformats.org/drawingml/2006/main" name="絲縷">
  <a:themeElements>
    <a:clrScheme name="宣紙">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絲縷">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絲縷">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docProps/app.xml><?xml version="1.0" encoding="utf-8"?>
<Properties xmlns="http://schemas.openxmlformats.org/officeDocument/2006/extended-properties" xmlns:vt="http://schemas.openxmlformats.org/officeDocument/2006/docPropsVTypes">
  <Template>Wisp</Template>
  <TotalTime>305</TotalTime>
  <Words>4122</Words>
  <Application>Microsoft Office PowerPoint</Application>
  <PresentationFormat>寬螢幕</PresentationFormat>
  <Paragraphs>204</Paragraphs>
  <Slides>36</Slides>
  <Notes>0</Notes>
  <HiddenSlides>0</HiddenSlides>
  <MMClips>0</MMClips>
  <ScaleCrop>false</ScaleCrop>
  <HeadingPairs>
    <vt:vector size="6" baseType="variant">
      <vt:variant>
        <vt:lpstr>使用字型</vt:lpstr>
      </vt:variant>
      <vt:variant>
        <vt:i4>5</vt:i4>
      </vt:variant>
      <vt:variant>
        <vt:lpstr>佈景主題</vt:lpstr>
      </vt:variant>
      <vt:variant>
        <vt:i4>1</vt:i4>
      </vt:variant>
      <vt:variant>
        <vt:lpstr>投影片標題</vt:lpstr>
      </vt:variant>
      <vt:variant>
        <vt:i4>36</vt:i4>
      </vt:variant>
    </vt:vector>
  </HeadingPairs>
  <TitlesOfParts>
    <vt:vector size="42" baseType="lpstr">
      <vt:lpstr>微軟正黑體</vt:lpstr>
      <vt:lpstr>Arial</vt:lpstr>
      <vt:lpstr>Century Gothic</vt:lpstr>
      <vt:lpstr>Times New Roman</vt:lpstr>
      <vt:lpstr>Wingdings 3</vt:lpstr>
      <vt:lpstr>絲縷</vt:lpstr>
      <vt:lpstr>藏傳佛教教材套</vt:lpstr>
      <vt:lpstr>引起動機</vt:lpstr>
      <vt:lpstr>你有多少個名字？</vt:lpstr>
      <vt:lpstr>PowerPoint 簡報</vt:lpstr>
      <vt:lpstr>甲. 導論</vt:lpstr>
      <vt:lpstr>二. 概念釐清</vt:lpstr>
      <vt:lpstr>PowerPoint 簡報</vt:lpstr>
      <vt:lpstr>PowerPoint 簡報</vt:lpstr>
      <vt:lpstr>PowerPoint 簡報</vt:lpstr>
      <vt:lpstr>三. 顯教與密教的主要分別</vt:lpstr>
      <vt:lpstr>乙. 密教思想發展軌跡</vt:lpstr>
      <vt:lpstr>PowerPoint 簡報</vt:lpstr>
      <vt:lpstr>2. 原始佛教潛藏著的密教種子</vt:lpstr>
      <vt:lpstr>PowerPoint 簡報</vt:lpstr>
      <vt:lpstr>PowerPoint 簡報</vt:lpstr>
      <vt:lpstr>3. 雜密時期（公元前4世紀至公元5世紀） </vt:lpstr>
      <vt:lpstr>4. 純密時期（公元7世紀至8世紀）</vt:lpstr>
      <vt:lpstr>5. 金剛乘時期（公元8世紀至12世紀）</vt:lpstr>
      <vt:lpstr>二. 密教思想（唐密）在中國的流傳</vt:lpstr>
      <vt:lpstr>2. 唐密思想 </vt:lpstr>
      <vt:lpstr>2.2 即身成佛 </vt:lpstr>
      <vt:lpstr>2.3 即事而真 </vt:lpstr>
      <vt:lpstr>2.4 三密加持 </vt:lpstr>
      <vt:lpstr>3. 唐武宗的會昌滅佛   </vt:lpstr>
      <vt:lpstr>三. 密教思想（東密）在日本的興盛發展 </vt:lpstr>
      <vt:lpstr>2. 入唐求法的兩位日本留學僧：最澄與空海</vt:lpstr>
      <vt:lpstr>為甚麼說最澄大師所傳的「台密」並非純正的密教思想呢？</vt:lpstr>
      <vt:lpstr>四. 密教思想（藏密）在西藏的發展</vt:lpstr>
      <vt:lpstr>1. 前弘時期（公元七世紀到九世紀） </vt:lpstr>
      <vt:lpstr>PowerPoint 簡報</vt:lpstr>
      <vt:lpstr>2. 後弘時期（公元十世紀開始至現在） </vt:lpstr>
      <vt:lpstr>五. 密教思想在現今的發展 </vt:lpstr>
      <vt:lpstr>PowerPoint 簡報</vt:lpstr>
      <vt:lpstr>1. 藏傳佛教未來的發展 </vt:lpstr>
      <vt:lpstr>為何藏傳佛教能在現代的西方社會立足？</vt:lpstr>
      <vt:lpstr>2. 日本東密歸華，再創高峰</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藏傳佛教教材套</dc:title>
  <dc:creator>JoeLai</dc:creator>
  <cp:lastModifiedBy>JoeLai</cp:lastModifiedBy>
  <cp:revision>47</cp:revision>
  <dcterms:created xsi:type="dcterms:W3CDTF">2019-07-22T09:44:22Z</dcterms:created>
  <dcterms:modified xsi:type="dcterms:W3CDTF">2019-09-08T15:16:13Z</dcterms:modified>
</cp:coreProperties>
</file>